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32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9.gif" ContentType="image/gif"/>
  <Override PartName="/ppt/media/image48.gif" ContentType="image/gif"/>
  <Override PartName="/ppt/media/image47.gif" ContentType="image/gif"/>
  <Override PartName="/ppt/media/image20.png" ContentType="image/png"/>
  <Override PartName="/ppt/media/image21.png" ContentType="image/png"/>
  <Override PartName="/ppt/media/image58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7.png" ContentType="image/png"/>
  <Override PartName="/ppt/media/image30.png" ContentType="image/png"/>
  <Override PartName="/ppt/media/image31.png" ContentType="image/png"/>
  <Override PartName="/ppt/media/image65.gif" ContentType="image/gif"/>
  <Override PartName="/ppt/media/image68.png" ContentType="image/png"/>
  <Override PartName="/ppt/media/image66.png" ContentType="image/png"/>
  <Override PartName="/ppt/media/image33.png" ContentType="image/png"/>
  <Override PartName="/ppt/media/image15.png" ContentType="image/png"/>
  <Override PartName="/ppt/media/image3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41.gif" ContentType="image/gif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60.png" ContentType="image/png"/>
  <Override PartName="/ppt/media/image23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42.gif" ContentType="image/gif"/>
  <Override PartName="/ppt/media/image10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43.gif" ContentType="image/gif"/>
  <Override PartName="/ppt/media/image11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44.gif" ContentType="image/gif"/>
  <Override PartName="/ppt/media/image12.png" ContentType="image/png"/>
  <Override PartName="/ppt/media/image8.png" ContentType="image/png"/>
  <Override PartName="/ppt/media/image38.png" ContentType="image/png"/>
  <Override PartName="/ppt/media/image45.gif" ContentType="image/gif"/>
  <Override PartName="/ppt/media/image1.png" ContentType="image/png"/>
  <Override PartName="/ppt/media/image13.png" ContentType="image/png"/>
  <Override PartName="/ppt/media/image57.gif" ContentType="image/gif"/>
  <Override PartName="/ppt/media/image9.png" ContentType="image/png"/>
  <Override PartName="/ppt/media/image39.png" ContentType="image/png"/>
  <Override PartName="/ppt/media/image46.gif" ContentType="image/gif"/>
  <Override PartName="/ppt/media/image40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déplacer la diapo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A8F971B-75F7-44B7-8D58-203710DACDD7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 type="sldNum" idx="126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2B2F7DF-3E96-467A-926F-F6FB0FE49C74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approach: since we are interested in extreme values, we want to focus on summer days (in red)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extreme cases : hot days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3"/>
          <p:cNvSpPr>
            <a:spLocks noGrp="1"/>
          </p:cNvSpPr>
          <p:nvPr>
            <p:ph type="sldNum" idx="133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185F316-A51A-4761-9871-D73587EE7547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approach: since we are interested in extreme values, we want to focus on summer days (in red)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 first glance, the distribution then seems to show less correlation and the marginals seem unimodal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 type="sldNum" idx="134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77844E8-B5B8-4068-8C85-6F4C227F9764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approach: since we are interested in extreme values, we want to focus on summer days (in red)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 first glance, the distribution then seems to show less correlation and the marginals seem unimodal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sldNum" idx="135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FB7ED80-C45D-4812-BE84-885224EE3F62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seems to be correlation between variables, different depending on the case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How to describe the dependency?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need a method that will apply to all cases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6" name="PlaceHolder 3"/>
          <p:cNvSpPr>
            <a:spLocks noGrp="1"/>
          </p:cNvSpPr>
          <p:nvPr>
            <p:ph type="sldNum" idx="136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2A72D1C-0E20-4804-A8A7-6ABFA90F50EA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seems to be correlation between variables, different depending on the case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How to describe the dependency?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need a method that will apply to all cases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3"/>
          <p:cNvSpPr>
            <a:spLocks noGrp="1"/>
          </p:cNvSpPr>
          <p:nvPr>
            <p:ph type="sldNum" idx="137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CD0796A-B372-4E61-AF9E-774A41F7619C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Why? Because sensitivity to normal atmospheric conditions for qhichv the performance is not too impacted doesn’t interest us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3"/>
          <p:cNvSpPr>
            <a:spLocks noGrp="1"/>
          </p:cNvSpPr>
          <p:nvPr>
            <p:ph type="sldNum" idx="138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FC8B003-2500-4F48-8149-BFAECE1E00DD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Case of Jakarta: Summer = very humid but not the highest temperatures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 type="sldNum" idx="139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DAF3026-1614-4303-A905-D06619864BC8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Why? Because sensitivity to normal atmospheric conditions for qhichv the performance is not too impacted doesn’t interest us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sldNum" idx="140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9722E1E-F3D1-4DB7-871D-4A1767C07D66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3"/>
          <p:cNvSpPr>
            <a:spLocks noGrp="1"/>
          </p:cNvSpPr>
          <p:nvPr>
            <p:ph type="sldNum" idx="141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7AB117-8A77-4789-BACE-9B5AD3FC5980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83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 type="sldNum" idx="142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D4F8867-1F78-49BC-8E7F-283CA73709AF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Sobol First indices: T:  0.99 , H:  -0.0223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Sobol Total indices: T:  1.02 , H:  0.01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Shapley indices: T:  1.01 , H:  -0.01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sldNum" idx="143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8D8D5B2-30F6-480D-8474-39BD69930BEF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Propagating uncertainty on atmospheric variables to uncertainty on take-off performance variables through an aircraft model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From the distribution, sampling is done to propagate through model in order to characterize the distribution of the output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Sensitivity analysis 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Aim: Quantify which input has the most influence on the output uncertainty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Key issue: To compute sensitivity indices, the uncertainty on the inputs must be well quantified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Key issue : to compute sensitivity indices (whatever they are), you need to sample the input distribution with a sampling method adapted to the indice computation.  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Need to build a probabilistic model of the joint input distribution.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How can we do this in the cse of dependent inputs ?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 type="sldNum" idx="127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F324433-80DC-4A5C-A292-C384D02A0FE8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89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3"/>
          <p:cNvSpPr>
            <a:spLocks noGrp="1"/>
          </p:cNvSpPr>
          <p:nvPr>
            <p:ph type="sldNum" idx="144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7651522-7CCC-4D9E-BEC6-F73C5AAF5FB6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sldNum" idx="145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98D2746-33BF-423D-A584-F085876C5211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95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Sobol First indices: T:  0.973308253584605 , H:  0.3309200036108027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Sobol Total indices: T:  0.6690799963891972 , H:  0.026691746415394988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Shapley indices: T:  0.8211941249869011 , H:  0.17880587501309889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sldNum" idx="146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1E13086-B7FD-4515-AC2C-E7C7369215D2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With copula 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Sobol First indices: T:  0.973308253584605 , H:  0.3309200036108027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Sobol Total indices: T:  0.6690799963891972 , H:  0.026691746415394988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000000"/>
                </a:solidFill>
                <a:latin typeface="Arial"/>
              </a:rPr>
              <a:t>Shapley indices: T:  0.8211941249869011 , H:  0.17880587501309889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Without: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Menlo"/>
              </a:rPr>
              <a:t>Sobol First indices: T:  0.9646729544032492 , H:  0.07730379639689959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Menlo"/>
              </a:rPr>
              <a:t>Sobol Total indices: T:  0.9226962036031005 , H:  0.03532704559675088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Menlo"/>
              </a:rPr>
              <a:t>Shapley indices: T:  0.9436845790031748 , H:  0.05631542099682523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 type="sldNum" idx="147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7C18E61-9D48-4D27-B89B-644832EB418A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Autant, on a une forte correlation quand on regarde les données sur toute l’année (ce qui résulte en une sensibilité non négligeable par rapport à l’humidité)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Autant, si on ne regarde que les jours critiques, la correlation est très faible (ce qui se traduit par le fait que la temperature soit la seule responsible de la variabilité de la sortie)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sldNum" idx="148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D8DCA9-E033-4926-968E-5084318E8F75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Autant, on a une forte correlation quand on regarde les données sur toute l’année (ce qui résulte en une sensibilité non négligeable par rapport à l’humidité)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Autant, si on ne regarde que les jours critiques, la correlation est très faible (ce qui se traduit par le fait que la temperature soit la seule responsible de la variabilité de la sortie)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sldNum" idx="149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9CD4225-3146-4A6F-88B7-2A5A1FAC4897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database used as inputs in my workflow are these two variables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</a:rPr>
              <a:t>Summer days defined as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DEC-JAN-FEV for South hemisphere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JUN-JUL-AUG for North hemisphere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CMIP6: 6th Coupled Model Inter-comparison Project by the World Climate Research Program used for IPCC AR6 [ref]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sldNum" idx="128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7EFB4A7-51A3-448F-8A61-28ED640C8951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 type="sldNum" idx="129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E33822D-3889-48BC-9214-366128CFCF76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Preciser rank space : each component is assigned its rank instead of its value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Marginals become uniform laws, so it allows to see the dependency structure ‘without the influence of the marginals’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Allows to see correlations beyond linear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sldNum" idx="130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84C0197-B2E5-49D0-9BEE-A1ABA12CDC92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Why? Because sensitivity to normal atmospheric conditions for qhichv the performance is not too impacted doesn’t interest us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sldNum" idx="131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CB917BE-03AC-44AE-9054-AF0D0F66DCC9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sldImg"/>
          </p:nvPr>
        </p:nvSpPr>
        <p:spPr>
          <a:xfrm>
            <a:off x="-228600" y="1523880"/>
            <a:ext cx="7314840" cy="4114440"/>
          </a:xfrm>
          <a:prstGeom prst="rect">
            <a:avLst/>
          </a:prstGeom>
          <a:ln w="0">
            <a:noFill/>
          </a:ln>
        </p:spPr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685800" y="5867280"/>
            <a:ext cx="5486040" cy="48002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Why? Because sensitivity to normal atmospheric conditions for qhichv the performance is not too impacted doesn’t interest us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4" name="PlaceHolder 3"/>
          <p:cNvSpPr>
            <a:spLocks noGrp="1"/>
          </p:cNvSpPr>
          <p:nvPr>
            <p:ph type="sldNum" idx="132"/>
          </p:nvPr>
        </p:nvSpPr>
        <p:spPr>
          <a:xfrm>
            <a:off x="3884760" y="11580840"/>
            <a:ext cx="2971440" cy="6109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940F41A-388A-4CF5-A65A-97A13A5770BF}" type="slidenum">
              <a:rPr b="0" lang="fr-FR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5096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23644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6548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5096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23644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AF0458-CC20-4BBB-9D20-6E3161652A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86C212-0132-4A5A-9249-62004A5427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5EABCC-D71C-4ADE-977C-41E0C72A91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B692BCF-B60B-492A-8C30-3D6141377BA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12F01E2-D1B0-44AC-916B-FBD591118B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56640" y="0"/>
            <a:ext cx="11535120" cy="3709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DF367F-AA3C-4DD0-ACB1-A588C4EBA2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8D4C64-1EA7-4604-9741-01C9B37E31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A29BD7-2970-4DDC-ABF2-7024288EF1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F4A162-6907-46DD-AD5B-B4ACC4979C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E1DE603-EA9E-4DBB-A20F-765F0EA888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7644CE-8CBA-40AC-AFD1-394F5536D03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35096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823644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548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435096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823644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5DFD76-CB1B-4A4A-9D18-58E94E5EB5E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6E4F8A4-08B1-483B-BFD7-B2FE280667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8401BE-A4C2-4E51-86FA-1976D627ED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99C663A-E550-4D76-9EB0-0BD2D438DB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6F184EE-0C82-4908-BFDD-5E63790175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B5E3A0-989E-4BDB-8504-C461402DD8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656640" y="0"/>
            <a:ext cx="11535120" cy="3709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298E7CC-6C1E-4A31-B68A-0AA2C160A53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7F37BB4-43B2-4FC2-B46E-53CB5666DF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697D8D-751B-4A5C-B0CC-8CC4323F80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9BDBA0-31E1-4CE4-B178-617A138E70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B4E4BA-3B3E-448C-87D8-0862D99CA4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7631495-D9F5-49E1-96BC-E67A21B0E95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35096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823644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46548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/>
          </p:nvPr>
        </p:nvSpPr>
        <p:spPr>
          <a:xfrm>
            <a:off x="435096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/>
          </p:nvPr>
        </p:nvSpPr>
        <p:spPr>
          <a:xfrm>
            <a:off x="823644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1AB9EC0-9BB0-4D09-ABCC-A27C1F8B019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56640" y="0"/>
            <a:ext cx="11535120" cy="3709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435096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823644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6548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435096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823644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348A559-E3D9-498A-A07F-AD90C7DBC51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A0AB7ED-D8BF-4D5A-B430-99166FA94B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8583689-3A06-4531-B5F4-0B1204D15F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F351A18-861F-4298-A4CC-76BC56882AB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28443B9-BED4-4241-9665-8FC888B467A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56640" y="0"/>
            <a:ext cx="11535120" cy="3709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D00AFD7-91A0-416A-A72B-40F86B1020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3180E94-4219-4049-8242-086862042B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180C7C6-C92B-45C8-8116-228DB24385F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4B0964E-EFDB-413C-A72A-61F07588A5B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4077203-4935-4A66-87BF-089A7EF57F7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207D6C1-8C36-46EA-90A2-3A2FCE889AD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56640" y="0"/>
            <a:ext cx="11535120" cy="3709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35096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8236440" y="153576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6548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435096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8236440" y="3959640"/>
            <a:ext cx="370008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5109DD2-0E9C-4694-8403-BB43278DE4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4640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354000" y="395964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354000" y="1535760"/>
            <a:ext cx="560772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5480" y="3959640"/>
            <a:ext cx="11491560" cy="2213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30400" y="2146320"/>
            <a:ext cx="10647720" cy="694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fr-FR" sz="3000" spc="-1" strike="noStrike">
                <a:solidFill>
                  <a:srgbClr val="ffffff"/>
                </a:solidFill>
                <a:latin typeface="Georgia"/>
                <a:ea typeface="Georgia"/>
              </a:rPr>
              <a:t>Cliquez et modifiez le titre</a:t>
            </a:r>
            <a:endParaRPr b="0" lang="fr-FR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Rectangle 5"/>
          <p:cNvSpPr/>
          <p:nvPr/>
        </p:nvSpPr>
        <p:spPr>
          <a:xfrm>
            <a:off x="1181160" y="2823120"/>
            <a:ext cx="4710600" cy="1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-27000" bIns="-27000" anchor="ctr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Calibri"/>
              <a:ea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181160" y="2997360"/>
            <a:ext cx="5676480" cy="1815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fr-FR" sz="2600" spc="-1" strike="noStrike">
                <a:solidFill>
                  <a:srgbClr val="ffffff"/>
                </a:solidFill>
                <a:latin typeface="Georgia"/>
                <a:ea typeface="Georgia"/>
              </a:rPr>
              <a:t>Cliquez pour modifier les styles du texte du masque</a:t>
            </a:r>
            <a:endParaRPr b="0" lang="fr-F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38240" y="2100240"/>
            <a:ext cx="7505280" cy="837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>
              <a:lnSpc>
                <a:spcPct val="90000"/>
              </a:lnSpc>
              <a:buNone/>
            </a:pPr>
            <a:r>
              <a:rPr b="1" lang="fr-FR" sz="3200" spc="-1" strike="noStrike">
                <a:solidFill>
                  <a:srgbClr val="000000"/>
                </a:solidFill>
                <a:latin typeface="Georgia"/>
                <a:ea typeface="Georgia"/>
              </a:rPr>
              <a:t>Cliquez et modifiez le titre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dt" idx="1"/>
          </p:nvPr>
        </p:nvSpPr>
        <p:spPr>
          <a:xfrm>
            <a:off x="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ftr" idx="2"/>
          </p:nvPr>
        </p:nvSpPr>
        <p:spPr>
          <a:xfrm>
            <a:off x="4038480" y="6586560"/>
            <a:ext cx="41144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&lt;pied de page&gt;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sldNum" idx="3"/>
          </p:nvPr>
        </p:nvSpPr>
        <p:spPr>
          <a:xfrm>
            <a:off x="944892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uk-UA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F6F4742-138E-4E0A-88E4-572FF3F0D5BC}" type="slidenum">
              <a:rPr b="0" lang="uk-UA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" name="Image 6" descr=""/>
          <p:cNvPicPr/>
          <p:nvPr/>
        </p:nvPicPr>
        <p:blipFill>
          <a:blip r:embed="rId3"/>
          <a:stretch/>
        </p:blipFill>
        <p:spPr>
          <a:xfrm>
            <a:off x="9626760" y="5185800"/>
            <a:ext cx="1716120" cy="104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orme libre 18"/>
          <p:cNvSpPr/>
          <p:nvPr/>
        </p:nvSpPr>
        <p:spPr>
          <a:xfrm>
            <a:off x="-4680" y="-2520"/>
            <a:ext cx="256680" cy="256680"/>
          </a:xfrm>
          <a:custGeom>
            <a:avLst/>
            <a:gdLst>
              <a:gd name="textAreaLeft" fmla="*/ 0 w 256680"/>
              <a:gd name="textAreaRight" fmla="*/ 257040 w 256680"/>
              <a:gd name="textAreaTop" fmla="*/ 0 h 256680"/>
              <a:gd name="textAreaBottom" fmla="*/ 257040 h 256680"/>
            </a:gdLst>
            <a:ahLst/>
            <a:rect l="textAreaLeft" t="textAreaTop" r="textAreaRight" b="textAreaBottom"/>
            <a:pathLst>
              <a:path w="205047" h="160713">
                <a:moveTo>
                  <a:pt x="0" y="0"/>
                </a:moveTo>
                <a:lnTo>
                  <a:pt x="5542" y="116378"/>
                </a:lnTo>
                <a:lnTo>
                  <a:pt x="205047" y="160713"/>
                </a:lnTo>
                <a:lnTo>
                  <a:pt x="16625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d00"/>
          </a:solidFill>
          <a:ln>
            <a:solidFill>
              <a:srgbClr val="ffe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grpSp>
        <p:nvGrpSpPr>
          <p:cNvPr id="82" name="Grouper 13"/>
          <p:cNvGrpSpPr/>
          <p:nvPr/>
        </p:nvGrpSpPr>
        <p:grpSpPr>
          <a:xfrm>
            <a:off x="0" y="136440"/>
            <a:ext cx="1127880" cy="799200"/>
            <a:chOff x="0" y="136440"/>
            <a:chExt cx="1127880" cy="799200"/>
          </a:xfrm>
        </p:grpSpPr>
        <p:sp>
          <p:nvSpPr>
            <p:cNvPr id="83" name="Forme libre 15"/>
            <p:cNvSpPr/>
            <p:nvPr/>
          </p:nvSpPr>
          <p:spPr>
            <a:xfrm>
              <a:off x="0" y="545040"/>
              <a:ext cx="465120" cy="390600"/>
            </a:xfrm>
            <a:custGeom>
              <a:avLst/>
              <a:gdLst>
                <a:gd name="textAreaLeft" fmla="*/ 0 w 465120"/>
                <a:gd name="textAreaRight" fmla="*/ 465480 w 465120"/>
                <a:gd name="textAreaTop" fmla="*/ 0 h 390600"/>
                <a:gd name="textAreaBottom" fmla="*/ 390960 h 390600"/>
              </a:gdLst>
              <a:ahLst/>
              <a:rect l="textAreaLeft" t="textAreaTop" r="textAreaRight" b="textAreaBottom"/>
              <a:pathLst>
                <a:path w="465513" h="393469">
                  <a:moveTo>
                    <a:pt x="5542" y="0"/>
                  </a:moveTo>
                  <a:cubicBezTo>
                    <a:pt x="3695" y="131156"/>
                    <a:pt x="1847" y="262313"/>
                    <a:pt x="0" y="393469"/>
                  </a:cubicBezTo>
                  <a:lnTo>
                    <a:pt x="465513" y="393469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00abff"/>
            </a:solidFill>
            <a:ln>
              <a:solidFill>
                <a:srgbClr val="00a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8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  <p:sp>
          <p:nvSpPr>
            <p:cNvPr id="84" name="Forme libre 16"/>
            <p:cNvSpPr/>
            <p:nvPr/>
          </p:nvSpPr>
          <p:spPr>
            <a:xfrm>
              <a:off x="2160" y="136440"/>
              <a:ext cx="1125720" cy="798840"/>
            </a:xfrm>
            <a:custGeom>
              <a:avLst/>
              <a:gdLst>
                <a:gd name="textAreaLeft" fmla="*/ 0 w 1125720"/>
                <a:gd name="textAreaRight" fmla="*/ 1126080 w 1125720"/>
                <a:gd name="textAreaTop" fmla="*/ 0 h 798840"/>
                <a:gd name="textAreaBottom" fmla="*/ 799200 h 798840"/>
              </a:gdLst>
              <a:ahLst/>
              <a:rect l="textAreaLeft" t="textAreaTop" r="textAreaRight" b="textAreaBottom"/>
              <a:pathLst>
                <a:path w="1126067" h="804333">
                  <a:moveTo>
                    <a:pt x="0" y="0"/>
                  </a:moveTo>
                  <a:lnTo>
                    <a:pt x="0" y="431800"/>
                  </a:lnTo>
                  <a:lnTo>
                    <a:pt x="474133" y="804333"/>
                  </a:lnTo>
                  <a:lnTo>
                    <a:pt x="1126067" y="2709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3b4"/>
            </a:solidFill>
            <a:ln>
              <a:solidFill>
                <a:srgbClr val="b1b3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800" spc="-1" strike="noStrike">
                <a:solidFill>
                  <a:schemeClr val="lt1"/>
                </a:solidFill>
                <a:latin typeface="Arial"/>
                <a:ea typeface="Arial"/>
              </a:endParaRPr>
            </a:p>
          </p:txBody>
        </p:sp>
      </p:grpSp>
      <p:sp>
        <p:nvSpPr>
          <p:cNvPr id="85" name="Forme libre 14"/>
          <p:cNvSpPr/>
          <p:nvPr/>
        </p:nvSpPr>
        <p:spPr>
          <a:xfrm>
            <a:off x="166320" y="-3240"/>
            <a:ext cx="12025440" cy="938160"/>
          </a:xfrm>
          <a:custGeom>
            <a:avLst/>
            <a:gdLst>
              <a:gd name="textAreaLeft" fmla="*/ 0 w 12025440"/>
              <a:gd name="textAreaRight" fmla="*/ 12025800 w 12025440"/>
              <a:gd name="textAreaTop" fmla="*/ 0 h 938160"/>
              <a:gd name="textAreaBottom" fmla="*/ 938520 h 938160"/>
            </a:gdLst>
            <a:ahLst/>
            <a:rect l="textAreaLeft" t="textAreaTop" r="textAreaRight" b="textAreaBottom"/>
            <a:pathLst>
              <a:path w="12025685" h="942071">
                <a:moveTo>
                  <a:pt x="303551" y="938923"/>
                </a:moveTo>
                <a:lnTo>
                  <a:pt x="963118" y="395530"/>
                </a:lnTo>
                <a:lnTo>
                  <a:pt x="48718" y="178172"/>
                </a:lnTo>
                <a:lnTo>
                  <a:pt x="0" y="2038"/>
                </a:lnTo>
                <a:lnTo>
                  <a:pt x="12019291" y="0"/>
                </a:lnTo>
                <a:cubicBezTo>
                  <a:pt x="12021422" y="309541"/>
                  <a:pt x="12023554" y="632530"/>
                  <a:pt x="12025685" y="942071"/>
                </a:cubicBezTo>
                <a:lnTo>
                  <a:pt x="303551" y="938923"/>
                </a:lnTo>
                <a:close/>
              </a:path>
            </a:pathLst>
          </a:custGeom>
          <a:solidFill>
            <a:srgbClr val="122372"/>
          </a:solidFill>
          <a:ln>
            <a:solidFill>
              <a:srgbClr val="1223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solidFill>
                <a:schemeClr val="lt1"/>
              </a:solidFill>
              <a:latin typeface="Arial"/>
              <a:ea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fr-FR" sz="4000" spc="-1" strike="noStrike">
                <a:solidFill>
                  <a:srgbClr val="ffffff"/>
                </a:solidFill>
                <a:latin typeface="Arial"/>
                <a:ea typeface="Arial"/>
              </a:rPr>
              <a:t>Cliquez et modifiez le titre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Arial"/>
              </a:rPr>
              <a:t>Cliquez pour modifier les styles du texte du masque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Deuxième niveau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Arial"/>
              </a:rPr>
              <a:t>Troisième niveau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Quatrième niveau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Cinquième niveau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dt" idx="4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ftr" idx="5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&lt;pied de page&gt;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sldNum" idx="6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8010528-E204-4EB0-BC4E-925438A3A0D7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 6" descr=""/>
          <p:cNvPicPr/>
          <p:nvPr/>
        </p:nvPicPr>
        <p:blipFill>
          <a:blip r:embed="rId3"/>
          <a:stretch/>
        </p:blipFill>
        <p:spPr>
          <a:xfrm>
            <a:off x="9626760" y="5084280"/>
            <a:ext cx="1716120" cy="1041120"/>
          </a:xfrm>
          <a:prstGeom prst="rect">
            <a:avLst/>
          </a:prstGeom>
          <a:ln w="0">
            <a:noFill/>
          </a:ln>
        </p:spPr>
      </p:pic>
      <p:sp>
        <p:nvSpPr>
          <p:cNvPr id="128" name="ZoneTexte 6"/>
          <p:cNvSpPr/>
          <p:nvPr/>
        </p:nvSpPr>
        <p:spPr>
          <a:xfrm>
            <a:off x="1223280" y="3225960"/>
            <a:ext cx="3840120" cy="112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200" spc="-1" strike="noStrike">
                <a:solidFill>
                  <a:srgbClr val="122372"/>
                </a:solidFill>
                <a:latin typeface="Arial"/>
                <a:ea typeface="Arial"/>
              </a:rPr>
              <a:t>Institut Supérieur de l’Aéronautique et de l’Espace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b1b3b4"/>
                </a:solidFill>
                <a:latin typeface="Arial"/>
                <a:ea typeface="Arial"/>
              </a:rPr>
              <a:t>10, avenue Edouard Belin </a:t>
            </a:r>
            <a:r>
              <a:rPr b="0" lang="fr-FR" sz="1200" spc="-1" strike="noStrike">
                <a:solidFill>
                  <a:srgbClr val="b1b3b4"/>
                </a:solidFill>
                <a:latin typeface="Arial"/>
                <a:ea typeface="Arial"/>
              </a:rPr>
              <a:t>– BP 54032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b1b3b4"/>
                </a:solidFill>
                <a:latin typeface="Arial"/>
                <a:ea typeface="Arial"/>
              </a:rPr>
              <a:t>31055 Toulouse Cedex 4 – France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b1b3b4"/>
                </a:solidFill>
                <a:latin typeface="Arial"/>
                <a:ea typeface="Arial"/>
              </a:rPr>
              <a:t>T +33 5 61 33 80 80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200" spc="-1" strike="noStrike">
                <a:solidFill>
                  <a:srgbClr val="ffed00"/>
                </a:solidFill>
                <a:latin typeface="Georgia"/>
                <a:ea typeface="Georgia"/>
              </a:rPr>
              <a:t>www.isae-supaero.fr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er 12"/>
          <p:cNvGrpSpPr/>
          <p:nvPr/>
        </p:nvGrpSpPr>
        <p:grpSpPr>
          <a:xfrm>
            <a:off x="0" y="-12960"/>
            <a:ext cx="12193920" cy="944280"/>
            <a:chOff x="0" y="-12960"/>
            <a:chExt cx="12193920" cy="944280"/>
          </a:xfrm>
        </p:grpSpPr>
        <p:grpSp>
          <p:nvGrpSpPr>
            <p:cNvPr id="168" name="Grouper 13"/>
            <p:cNvGrpSpPr/>
            <p:nvPr/>
          </p:nvGrpSpPr>
          <p:grpSpPr>
            <a:xfrm>
              <a:off x="0" y="2520"/>
              <a:ext cx="1129680" cy="928800"/>
              <a:chOff x="0" y="2520"/>
              <a:chExt cx="1129680" cy="928800"/>
            </a:xfrm>
          </p:grpSpPr>
          <p:sp>
            <p:nvSpPr>
              <p:cNvPr id="169" name="Forme libre 17"/>
              <p:cNvSpPr/>
              <p:nvPr/>
            </p:nvSpPr>
            <p:spPr>
              <a:xfrm>
                <a:off x="0" y="2520"/>
                <a:ext cx="256680" cy="185760"/>
              </a:xfrm>
              <a:custGeom>
                <a:avLst/>
                <a:gdLst>
                  <a:gd name="textAreaLeft" fmla="*/ 0 w 256680"/>
                  <a:gd name="textAreaRight" fmla="*/ 257040 w 256680"/>
                  <a:gd name="textAreaTop" fmla="*/ 0 h 185760"/>
                  <a:gd name="textAreaBottom" fmla="*/ 186120 h 185760"/>
                </a:gdLst>
                <a:ahLst/>
                <a:rect l="textAreaLeft" t="textAreaTop" r="textAreaRight" b="textAreaBottom"/>
                <a:pathLst>
                  <a:path w="205047" h="160713">
                    <a:moveTo>
                      <a:pt x="0" y="0"/>
                    </a:moveTo>
                    <a:lnTo>
                      <a:pt x="5542" y="116378"/>
                    </a:lnTo>
                    <a:lnTo>
                      <a:pt x="205047" y="160713"/>
                    </a:lnTo>
                    <a:lnTo>
                      <a:pt x="16625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ed00"/>
              </a:solidFill>
              <a:ln>
                <a:solidFill>
                  <a:srgbClr val="ffed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  <a:ea typeface="Arial"/>
                </a:endParaRPr>
              </a:p>
            </p:txBody>
          </p:sp>
          <p:sp>
            <p:nvSpPr>
              <p:cNvPr id="170" name="Forme libre 15"/>
              <p:cNvSpPr/>
              <p:nvPr/>
            </p:nvSpPr>
            <p:spPr>
              <a:xfrm>
                <a:off x="0" y="538200"/>
                <a:ext cx="465120" cy="393120"/>
              </a:xfrm>
              <a:custGeom>
                <a:avLst/>
                <a:gdLst>
                  <a:gd name="textAreaLeft" fmla="*/ 0 w 465120"/>
                  <a:gd name="textAreaRight" fmla="*/ 465480 w 465120"/>
                  <a:gd name="textAreaTop" fmla="*/ 0 h 393120"/>
                  <a:gd name="textAreaBottom" fmla="*/ 393480 h 393120"/>
                </a:gdLst>
                <a:ahLst/>
                <a:rect l="textAreaLeft" t="textAreaTop" r="textAreaRight" b="textAreaBottom"/>
                <a:pathLst>
                  <a:path w="465513" h="393469">
                    <a:moveTo>
                      <a:pt x="5542" y="0"/>
                    </a:moveTo>
                    <a:cubicBezTo>
                      <a:pt x="3695" y="131156"/>
                      <a:pt x="1847" y="262313"/>
                      <a:pt x="0" y="393469"/>
                    </a:cubicBezTo>
                    <a:lnTo>
                      <a:pt x="465513" y="393469"/>
                    </a:lnTo>
                    <a:lnTo>
                      <a:pt x="5542" y="0"/>
                    </a:lnTo>
                    <a:close/>
                  </a:path>
                </a:pathLst>
              </a:custGeom>
              <a:solidFill>
                <a:srgbClr val="122372"/>
              </a:solidFill>
              <a:ln>
                <a:solidFill>
                  <a:srgbClr val="12237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  <a:ea typeface="Arial"/>
                </a:endParaRPr>
              </a:p>
            </p:txBody>
          </p:sp>
          <p:sp>
            <p:nvSpPr>
              <p:cNvPr id="171" name="Forme libre 16"/>
              <p:cNvSpPr/>
              <p:nvPr/>
            </p:nvSpPr>
            <p:spPr>
              <a:xfrm>
                <a:off x="3960" y="126720"/>
                <a:ext cx="1125720" cy="803880"/>
              </a:xfrm>
              <a:custGeom>
                <a:avLst/>
                <a:gdLst>
                  <a:gd name="textAreaLeft" fmla="*/ 0 w 1125720"/>
                  <a:gd name="textAreaRight" fmla="*/ 1126080 w 1125720"/>
                  <a:gd name="textAreaTop" fmla="*/ 0 h 803880"/>
                  <a:gd name="textAreaBottom" fmla="*/ 804240 h 803880"/>
                </a:gdLst>
                <a:ahLst/>
                <a:rect l="textAreaLeft" t="textAreaTop" r="textAreaRight" b="textAreaBottom"/>
                <a:pathLst>
                  <a:path w="1126067" h="804333">
                    <a:moveTo>
                      <a:pt x="0" y="0"/>
                    </a:moveTo>
                    <a:lnTo>
                      <a:pt x="0" y="431800"/>
                    </a:lnTo>
                    <a:lnTo>
                      <a:pt x="474133" y="804333"/>
                    </a:lnTo>
                    <a:lnTo>
                      <a:pt x="1126067" y="2709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abff"/>
              </a:solidFill>
              <a:ln>
                <a:solidFill>
                  <a:srgbClr val="00ab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fr-FR" sz="1800" spc="-1" strike="noStrike">
                  <a:solidFill>
                    <a:schemeClr val="lt1"/>
                  </a:solidFill>
                  <a:latin typeface="Calibri"/>
                  <a:ea typeface="Arial"/>
                </a:endParaRPr>
              </a:p>
            </p:txBody>
          </p:sp>
        </p:grpSp>
        <p:sp>
          <p:nvSpPr>
            <p:cNvPr id="172" name="Forme libre 14"/>
            <p:cNvSpPr/>
            <p:nvPr/>
          </p:nvSpPr>
          <p:spPr>
            <a:xfrm>
              <a:off x="168480" y="-12960"/>
              <a:ext cx="12025440" cy="941760"/>
            </a:xfrm>
            <a:custGeom>
              <a:avLst/>
              <a:gdLst>
                <a:gd name="textAreaLeft" fmla="*/ 0 w 12025440"/>
                <a:gd name="textAreaRight" fmla="*/ 12025800 w 12025440"/>
                <a:gd name="textAreaTop" fmla="*/ 0 h 941760"/>
                <a:gd name="textAreaBottom" fmla="*/ 942120 h 941760"/>
              </a:gdLst>
              <a:ahLst/>
              <a:rect l="textAreaLeft" t="textAreaTop" r="textAreaRight" b="textAreaBottom"/>
              <a:pathLst>
                <a:path w="12025685" h="942071">
                  <a:moveTo>
                    <a:pt x="303551" y="938923"/>
                  </a:moveTo>
                  <a:lnTo>
                    <a:pt x="963118" y="395530"/>
                  </a:lnTo>
                  <a:lnTo>
                    <a:pt x="48718" y="178172"/>
                  </a:lnTo>
                  <a:lnTo>
                    <a:pt x="0" y="2038"/>
                  </a:lnTo>
                  <a:lnTo>
                    <a:pt x="12019291" y="0"/>
                  </a:lnTo>
                  <a:cubicBezTo>
                    <a:pt x="12021422" y="309541"/>
                    <a:pt x="12023554" y="632530"/>
                    <a:pt x="12025685" y="942071"/>
                  </a:cubicBezTo>
                  <a:lnTo>
                    <a:pt x="303551" y="938923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fr-FR" sz="1800" spc="-1" strike="noStrike">
                <a:solidFill>
                  <a:schemeClr val="lt1"/>
                </a:solidFill>
                <a:latin typeface="Calibri"/>
                <a:ea typeface="Arial"/>
              </a:endParaRPr>
            </a:p>
          </p:txBody>
        </p:sp>
      </p:grp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fr-FR" sz="4000" spc="-1" strike="noStrike">
                <a:solidFill>
                  <a:srgbClr val="000000"/>
                </a:solidFill>
                <a:latin typeface="Arial"/>
                <a:ea typeface="Arial"/>
              </a:rPr>
              <a:t>Cliquez et modifiez le titre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  <a:ea typeface="Arial"/>
              </a:rPr>
              <a:t>Cliquez pour modifier les styles du texte du masque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3200" spc="-1" strike="noStrike">
                <a:solidFill>
                  <a:srgbClr val="000000"/>
                </a:solidFill>
                <a:latin typeface="Arial"/>
                <a:ea typeface="Arial"/>
              </a:rPr>
              <a:t>Deuxième niveau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  <a:ea typeface="Arial"/>
              </a:rPr>
              <a:t>Troisième niveau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Quatrième niveau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  <a:ea typeface="Arial"/>
              </a:rPr>
              <a:t>Cinquième niveau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dt" idx="7"/>
          </p:nvPr>
        </p:nvSpPr>
        <p:spPr>
          <a:xfrm>
            <a:off x="0" y="6597360"/>
            <a:ext cx="2742840" cy="260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ftr" idx="8"/>
          </p:nvPr>
        </p:nvSpPr>
        <p:spPr>
          <a:xfrm>
            <a:off x="4038480" y="6597360"/>
            <a:ext cx="4114440" cy="239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&lt;pied de page&gt;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sldNum" idx="9"/>
          </p:nvPr>
        </p:nvSpPr>
        <p:spPr>
          <a:xfrm>
            <a:off x="9448920" y="6597360"/>
            <a:ext cx="2742840" cy="241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44AABEE-64CB-4F18-B41C-6D4631DC865B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gif"/><Relationship Id="rId2" Type="http://schemas.openxmlformats.org/officeDocument/2006/relationships/image" Target="../media/image42.gif"/><Relationship Id="rId3" Type="http://schemas.openxmlformats.org/officeDocument/2006/relationships/image" Target="../media/image43.g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gif"/><Relationship Id="rId2" Type="http://schemas.openxmlformats.org/officeDocument/2006/relationships/image" Target="../media/image45.gif"/><Relationship Id="rId3" Type="http://schemas.openxmlformats.org/officeDocument/2006/relationships/image" Target="../media/image46.g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7.gif"/><Relationship Id="rId2" Type="http://schemas.openxmlformats.org/officeDocument/2006/relationships/image" Target="../media/image48.gif"/><Relationship Id="rId3" Type="http://schemas.openxmlformats.org/officeDocument/2006/relationships/image" Target="../media/image49.gif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0.png"/><Relationship Id="rId3" Type="http://schemas.openxmlformats.org/officeDocument/2006/relationships/image" Target="../media/image50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0.png"/><Relationship Id="rId4" Type="http://schemas.openxmlformats.org/officeDocument/2006/relationships/image" Target="../media/image50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0.png"/><Relationship Id="rId4" Type="http://schemas.openxmlformats.org/officeDocument/2006/relationships/image" Target="../media/image50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0.png"/><Relationship Id="rId4" Type="http://schemas.openxmlformats.org/officeDocument/2006/relationships/image" Target="../media/image50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0.png"/><Relationship Id="rId3" Type="http://schemas.openxmlformats.org/officeDocument/2006/relationships/image" Target="../media/image50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7.gif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59.png"/><Relationship Id="rId3" Type="http://schemas.openxmlformats.org/officeDocument/2006/relationships/image" Target="../media/image59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59.png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5.gif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8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8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 7" descr="Une image contenant ciel, extérieur, crépuscule, soleil&#10;&#10;Description générée automatiquement"/>
          <p:cNvPicPr/>
          <p:nvPr/>
        </p:nvPicPr>
        <p:blipFill>
          <a:blip r:embed="rId1"/>
          <a:srcRect l="0" t="57984" r="0" b="9807"/>
          <a:stretch/>
        </p:blipFill>
        <p:spPr>
          <a:xfrm>
            <a:off x="-24840" y="0"/>
            <a:ext cx="12210840" cy="3932640"/>
          </a:xfrm>
          <a:prstGeom prst="rect">
            <a:avLst/>
          </a:prstGeom>
          <a:ln w="0">
            <a:noFill/>
          </a:ln>
        </p:spPr>
      </p:pic>
      <p:sp>
        <p:nvSpPr>
          <p:cNvPr id="221" name="Rectangle : coins arrondis 15"/>
          <p:cNvSpPr/>
          <p:nvPr/>
        </p:nvSpPr>
        <p:spPr>
          <a:xfrm>
            <a:off x="1845000" y="2925000"/>
            <a:ext cx="8501760" cy="2023560"/>
          </a:xfrm>
          <a:prstGeom prst="roundRect">
            <a:avLst>
              <a:gd name="adj" fmla="val 12431"/>
            </a:avLst>
          </a:prstGeom>
          <a:solidFill>
            <a:srgbClr val="122271">
              <a:alpha val="48000"/>
            </a:srgbClr>
          </a:solidFill>
          <a:ln>
            <a:solidFill>
              <a:srgbClr val="00e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Arial"/>
            </a:endParaRPr>
          </a:p>
        </p:txBody>
      </p:sp>
      <p:sp>
        <p:nvSpPr>
          <p:cNvPr id="222" name="Titre 3"/>
          <p:cNvSpPr/>
          <p:nvPr/>
        </p:nvSpPr>
        <p:spPr>
          <a:xfrm>
            <a:off x="1845000" y="3067920"/>
            <a:ext cx="8501760" cy="864720"/>
          </a:xfrm>
          <a:prstGeom prst="roundRect">
            <a:avLst>
              <a:gd name="adj" fmla="val 7341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  <a:ea typeface="Georgia"/>
              </a:rPr>
              <a:t>Modeling the impact of atmospheric variables on the performance of an aircraft during take-off:</a:t>
            </a: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3" name="Espace réservé du contenu 4"/>
          <p:cNvSpPr/>
          <p:nvPr/>
        </p:nvSpPr>
        <p:spPr>
          <a:xfrm>
            <a:off x="7747560" y="5589360"/>
            <a:ext cx="4336560" cy="9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228600" indent="-228600">
              <a:lnSpc>
                <a:spcPct val="100000"/>
              </a:lnSpc>
              <a:spcAft>
                <a:spcPts val="601"/>
              </a:spcAft>
              <a:tabLst>
                <a:tab algn="l" pos="0"/>
              </a:tabLst>
            </a:pPr>
            <a:r>
              <a:rPr b="0" i="1" lang="en-US" sz="2000" spc="-1" strike="noStrike" baseline="30000">
                <a:solidFill>
                  <a:schemeClr val="accent3"/>
                </a:solidFill>
                <a:latin typeface="Georgia"/>
                <a:ea typeface="Georgia"/>
              </a:rPr>
              <a:t>(1) </a:t>
            </a:r>
            <a:r>
              <a:rPr b="0" i="1" lang="en-US" sz="2000" spc="-1" strike="noStrike">
                <a:solidFill>
                  <a:schemeClr val="accent3"/>
                </a:solidFill>
                <a:latin typeface="Georgia"/>
                <a:ea typeface="Georgia"/>
              </a:rPr>
              <a:t>CECI, CERFACS/UMR5318 CNRS</a:t>
            </a:r>
            <a:endParaRPr b="0" lang="fr-FR" sz="20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 baseline="30000">
                <a:solidFill>
                  <a:schemeClr val="accent2"/>
                </a:solidFill>
                <a:latin typeface="Georgia"/>
                <a:ea typeface="Georgia"/>
              </a:rPr>
              <a:t>(2)</a:t>
            </a:r>
            <a:r>
              <a:rPr b="0" i="1" lang="en-US" sz="2000" spc="-1" strike="noStrike">
                <a:solidFill>
                  <a:schemeClr val="accent2"/>
                </a:solidFill>
                <a:latin typeface="Georgia"/>
                <a:ea typeface="Georgia"/>
              </a:rPr>
              <a:t> DAEP, ISAE-SUPAERO, </a:t>
            </a:r>
            <a:endParaRPr b="0" lang="fr-FR" sz="2000" spc="-1" strike="noStrike">
              <a:solidFill>
                <a:srgbClr val="ffffff"/>
              </a:solidFill>
              <a:latin typeface="Arial"/>
            </a:endParaRPr>
          </a:p>
          <a:p>
            <a:pPr marL="228600" indent="-228600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chemeClr val="accent2"/>
                </a:solidFill>
                <a:latin typeface="Georgia"/>
                <a:ea typeface="Georgia"/>
              </a:rPr>
              <a:t>Univ. of Toulouse</a:t>
            </a:r>
            <a:endParaRPr b="0" lang="fr-FR" sz="2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4" name="Image 4" descr="http://intranet.isae.fr/sites/intranet/IMG/png/VL_SUPAERO_72_cmjn.png"/>
          <p:cNvPicPr/>
          <p:nvPr/>
        </p:nvPicPr>
        <p:blipFill>
          <a:blip r:embed="rId2"/>
          <a:stretch/>
        </p:blipFill>
        <p:spPr>
          <a:xfrm>
            <a:off x="10417320" y="188640"/>
            <a:ext cx="1582920" cy="718560"/>
          </a:xfrm>
          <a:prstGeom prst="rect">
            <a:avLst/>
          </a:prstGeom>
          <a:ln w="0">
            <a:noFill/>
          </a:ln>
        </p:spPr>
      </p:pic>
      <p:sp>
        <p:nvSpPr>
          <p:cNvPr id="225" name="ZoneTexte 8"/>
          <p:cNvSpPr/>
          <p:nvPr/>
        </p:nvSpPr>
        <p:spPr>
          <a:xfrm>
            <a:off x="97200" y="5517360"/>
            <a:ext cx="472572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Arial"/>
              </a:rPr>
              <a:t>PhD student: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rial"/>
              </a:rPr>
              <a:t>Suzanne Salles</a:t>
            </a:r>
            <a:r>
              <a:rPr b="0" lang="en-US" sz="2800" spc="-1" strike="noStrike" baseline="30000">
                <a:solidFill>
                  <a:schemeClr val="accent2"/>
                </a:solidFill>
                <a:latin typeface="Calibri"/>
                <a:ea typeface="Arial"/>
              </a:rPr>
              <a:t>(1)</a:t>
            </a:r>
            <a:r>
              <a:rPr b="0" lang="en-US" sz="2800" spc="-1" strike="noStrike" baseline="30000">
                <a:solidFill>
                  <a:schemeClr val="accent3"/>
                </a:solidFill>
                <a:latin typeface="Calibri"/>
                <a:ea typeface="Arial"/>
              </a:rPr>
              <a:t>(2)</a:t>
            </a:r>
            <a:endParaRPr b="0" lang="fr-FR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ZoneTexte 9"/>
          <p:cNvSpPr/>
          <p:nvPr/>
        </p:nvSpPr>
        <p:spPr>
          <a:xfrm>
            <a:off x="19440" y="6093360"/>
            <a:ext cx="7084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  <a:ea typeface="Arial"/>
              </a:rPr>
              <a:t>Directors: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rial"/>
              </a:rPr>
              <a:t>Sophie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rial"/>
              </a:rPr>
              <a:t>Ricci</a:t>
            </a:r>
            <a:r>
              <a:rPr b="0" lang="en-US" sz="2800" spc="-1" strike="noStrike" baseline="30000">
                <a:solidFill>
                  <a:schemeClr val="accent2"/>
                </a:solidFill>
                <a:latin typeface="Calibri"/>
                <a:ea typeface="Arial"/>
              </a:rPr>
              <a:t>(1)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rial"/>
              </a:rPr>
              <a:t>, Nicolas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Arial"/>
              </a:rPr>
              <a:t>Gourdain</a:t>
            </a:r>
            <a:r>
              <a:rPr b="0" lang="en-US" sz="2800" spc="-1" strike="noStrike" baseline="30000">
                <a:solidFill>
                  <a:schemeClr val="accent3"/>
                </a:solidFill>
                <a:latin typeface="Calibri"/>
                <a:ea typeface="Arial"/>
              </a:rPr>
              <a:t>(2)</a:t>
            </a:r>
            <a:endParaRPr b="0" lang="fr-FR" sz="2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ZoneTexte 10"/>
          <p:cNvSpPr/>
          <p:nvPr/>
        </p:nvSpPr>
        <p:spPr>
          <a:xfrm>
            <a:off x="2875320" y="3861000"/>
            <a:ext cx="6440760" cy="1077120"/>
          </a:xfrm>
          <a:prstGeom prst="roundRect">
            <a:avLst>
              <a:gd name="adj" fmla="val 1999"/>
            </a:avLst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i="1" lang="en-US" sz="3200" spc="-1" strike="noStrike">
                <a:solidFill>
                  <a:srgbClr val="ffffff"/>
                </a:solidFill>
                <a:latin typeface="Calibri"/>
                <a:ea typeface="Arial"/>
              </a:rPr>
              <a:t>Towards the adaptation of air traffic operations to global warming</a:t>
            </a: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8" name="ZoneTexte 14"/>
          <p:cNvSpPr/>
          <p:nvPr/>
        </p:nvSpPr>
        <p:spPr>
          <a:xfrm>
            <a:off x="344160" y="2072160"/>
            <a:ext cx="20404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Arial"/>
              </a:rPr>
              <a:t>23 March 2023</a:t>
            </a:r>
            <a:endParaRPr b="0" lang="fr-FR" sz="2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9" name="Picture 2" descr="Cerfacs - Entrez dans le monde de la haute performance..."/>
          <p:cNvPicPr/>
          <p:nvPr/>
        </p:nvPicPr>
        <p:blipFill>
          <a:blip r:embed="rId3"/>
          <a:stretch/>
        </p:blipFill>
        <p:spPr>
          <a:xfrm>
            <a:off x="6960240" y="359280"/>
            <a:ext cx="1972080" cy="477000"/>
          </a:xfrm>
          <a:prstGeom prst="rect">
            <a:avLst/>
          </a:prstGeom>
          <a:ln w="0">
            <a:noFill/>
          </a:ln>
        </p:spPr>
      </p:pic>
      <p:cxnSp>
        <p:nvCxnSpPr>
          <p:cNvPr id="230" name="Connecteur droit 16"/>
          <p:cNvCxnSpPr/>
          <p:nvPr/>
        </p:nvCxnSpPr>
        <p:spPr>
          <a:xfrm>
            <a:off x="-19080" y="3933000"/>
            <a:ext cx="12211200" cy="360"/>
          </a:xfrm>
          <a:prstGeom prst="straightConnector1">
            <a:avLst/>
          </a:prstGeom>
          <a:ln w="12700">
            <a:solidFill>
              <a:srgbClr val="00b0e6"/>
            </a:solidFill>
          </a:ln>
        </p:spPr>
      </p:cxnSp>
      <p:sp>
        <p:nvSpPr>
          <p:cNvPr id="231" name="ZoneTexte 1"/>
          <p:cNvSpPr/>
          <p:nvPr/>
        </p:nvSpPr>
        <p:spPr>
          <a:xfrm>
            <a:off x="366120" y="1443240"/>
            <a:ext cx="5111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ea typeface="Arial"/>
              </a:rPr>
              <a:t>OpenTURNS User Day #16</a:t>
            </a:r>
            <a:endParaRPr b="0" lang="fr-FR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32" name="image1.png" descr=""/>
          <p:cNvPicPr/>
          <p:nvPr/>
        </p:nvPicPr>
        <p:blipFill>
          <a:blip r:embed="rId4"/>
          <a:stretch/>
        </p:blipFill>
        <p:spPr>
          <a:xfrm>
            <a:off x="4030920" y="325440"/>
            <a:ext cx="2064600" cy="71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3-month summer restriction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dt" idx="32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ftr" idx="33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sldNum" idx="34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1F40470-4D0C-4F81-842A-BA4C9AA9F84B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1" name="Image 13" descr="Une image contenant texte, diagramme, Tracé&#10;&#10;Description générée automatiquement"/>
          <p:cNvPicPr/>
          <p:nvPr/>
        </p:nvPicPr>
        <p:blipFill>
          <a:blip r:embed="rId1"/>
          <a:stretch/>
        </p:blipFill>
        <p:spPr>
          <a:xfrm>
            <a:off x="3382560" y="1044720"/>
            <a:ext cx="5426640" cy="5426640"/>
          </a:xfrm>
          <a:prstGeom prst="rect">
            <a:avLst/>
          </a:prstGeom>
          <a:ln w="0">
            <a:noFill/>
          </a:ln>
        </p:spPr>
      </p:pic>
      <p:sp>
        <p:nvSpPr>
          <p:cNvPr id="372" name="ZoneTexte 14"/>
          <p:cNvSpPr/>
          <p:nvPr/>
        </p:nvSpPr>
        <p:spPr>
          <a:xfrm>
            <a:off x="170280" y="1078560"/>
            <a:ext cx="3177360" cy="16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Strict summer definition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North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June, July, August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South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December, January, February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ZoneTexte 16"/>
          <p:cNvSpPr/>
          <p:nvPr/>
        </p:nvSpPr>
        <p:spPr>
          <a:xfrm>
            <a:off x="8514000" y="1101600"/>
            <a:ext cx="2495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Arial"/>
              </a:rPr>
              <a:t>Pearson : 0.77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Arial"/>
              </a:rPr>
              <a:t>Spearman : 0.81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ZoneTexte 18"/>
          <p:cNvSpPr/>
          <p:nvPr/>
        </p:nvSpPr>
        <p:spPr>
          <a:xfrm>
            <a:off x="300600" y="2849040"/>
            <a:ext cx="2215080" cy="11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Every day of the year: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432ff"/>
                </a:solidFill>
                <a:latin typeface="Calibri"/>
                <a:ea typeface="Arial"/>
              </a:rPr>
              <a:t>10 956 points</a:t>
            </a: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ZoneTexte 20"/>
          <p:cNvSpPr/>
          <p:nvPr/>
        </p:nvSpPr>
        <p:spPr>
          <a:xfrm>
            <a:off x="4051440" y="164124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dt" idx="35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ftr" idx="36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37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D63BFFC-A956-4405-B62F-E1CDA7C9115A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79" name="Image 13" descr="Une image contenant texte, diagramme, Tracé&#10;&#10;Description générée automatiquement"/>
          <p:cNvPicPr/>
          <p:nvPr/>
        </p:nvPicPr>
        <p:blipFill>
          <a:blip r:embed="rId1"/>
          <a:stretch/>
        </p:blipFill>
        <p:spPr>
          <a:xfrm>
            <a:off x="3382560" y="1044720"/>
            <a:ext cx="5426640" cy="5426640"/>
          </a:xfrm>
          <a:prstGeom prst="rect">
            <a:avLst/>
          </a:prstGeom>
          <a:ln w="0">
            <a:noFill/>
          </a:ln>
        </p:spPr>
      </p:pic>
      <p:pic>
        <p:nvPicPr>
          <p:cNvPr id="380" name="Image 15" descr="Une image contenant texte, diagramme, Tracé, capture d’écran&#10;&#10;Description générée automatiquement"/>
          <p:cNvPicPr/>
          <p:nvPr/>
        </p:nvPicPr>
        <p:blipFill>
          <a:blip r:embed="rId2"/>
          <a:stretch/>
        </p:blipFill>
        <p:spPr>
          <a:xfrm>
            <a:off x="3382560" y="1052640"/>
            <a:ext cx="5426640" cy="5426640"/>
          </a:xfrm>
          <a:prstGeom prst="rect">
            <a:avLst/>
          </a:prstGeom>
          <a:ln w="0">
            <a:noFill/>
          </a:ln>
        </p:spPr>
      </p:pic>
      <p:sp>
        <p:nvSpPr>
          <p:cNvPr id="381" name="PlaceHolder 4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3-month summer restriction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ZoneTexte 10"/>
          <p:cNvSpPr/>
          <p:nvPr/>
        </p:nvSpPr>
        <p:spPr>
          <a:xfrm>
            <a:off x="170280" y="1078560"/>
            <a:ext cx="3177360" cy="16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Strict summer definition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North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June, July, August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South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December, January, February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ZoneTexte 14"/>
          <p:cNvSpPr/>
          <p:nvPr/>
        </p:nvSpPr>
        <p:spPr>
          <a:xfrm>
            <a:off x="8665920" y="4406400"/>
            <a:ext cx="33541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Pros: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fixed window of 90 days per year for any 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Cons: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doesn’t necessarily apply to tropical climate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ZoneTexte 16"/>
          <p:cNvSpPr/>
          <p:nvPr/>
        </p:nvSpPr>
        <p:spPr>
          <a:xfrm>
            <a:off x="8514000" y="1101600"/>
            <a:ext cx="24958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Arial"/>
              </a:rPr>
              <a:t>Pearson : 0.77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Arial"/>
              </a:rPr>
              <a:t>Spearman : 0.81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  <a:ea typeface="Arial"/>
              </a:rPr>
              <a:t>Pearson : 0.10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  <a:ea typeface="Arial"/>
              </a:rPr>
              <a:t>Spearman : 0.089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ZoneTexte 17"/>
          <p:cNvSpPr/>
          <p:nvPr/>
        </p:nvSpPr>
        <p:spPr>
          <a:xfrm rot="16200000">
            <a:off x="3498480" y="429876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ZoneTexte 18"/>
          <p:cNvSpPr/>
          <p:nvPr/>
        </p:nvSpPr>
        <p:spPr>
          <a:xfrm>
            <a:off x="6475320" y="59864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ZoneTexte 20"/>
          <p:cNvSpPr/>
          <p:nvPr/>
        </p:nvSpPr>
        <p:spPr>
          <a:xfrm>
            <a:off x="4295880" y="59864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frequency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ZoneTexte 21"/>
          <p:cNvSpPr/>
          <p:nvPr/>
        </p:nvSpPr>
        <p:spPr>
          <a:xfrm rot="16200000">
            <a:off x="4816440" y="218052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frequency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Rectangle 22"/>
          <p:cNvSpPr/>
          <p:nvPr/>
        </p:nvSpPr>
        <p:spPr>
          <a:xfrm>
            <a:off x="6744240" y="2925000"/>
            <a:ext cx="215640" cy="7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Arial"/>
            </a:endParaRPr>
          </a:p>
        </p:txBody>
      </p:sp>
      <p:sp>
        <p:nvSpPr>
          <p:cNvPr id="390" name="ZoneTexte 24"/>
          <p:cNvSpPr/>
          <p:nvPr/>
        </p:nvSpPr>
        <p:spPr>
          <a:xfrm>
            <a:off x="300600" y="2849040"/>
            <a:ext cx="2215080" cy="11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Every day of the year: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432ff"/>
                </a:solidFill>
                <a:latin typeface="Calibri"/>
                <a:ea typeface="Arial"/>
              </a:rPr>
              <a:t>10 956 points</a:t>
            </a: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Only summer days: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2 700 points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ZoneTexte 25"/>
          <p:cNvSpPr/>
          <p:nvPr/>
        </p:nvSpPr>
        <p:spPr>
          <a:xfrm>
            <a:off x="4051440" y="164124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dt" idx="38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ftr" idx="39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40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8E7765-E212-4673-8695-905B84AA5949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95" name="Image 13" descr="Une image contenant texte, diagramme, Tracé&#10;&#10;Description générée automatiquement"/>
          <p:cNvPicPr/>
          <p:nvPr/>
        </p:nvPicPr>
        <p:blipFill>
          <a:blip r:embed="rId1"/>
          <a:stretch/>
        </p:blipFill>
        <p:spPr>
          <a:xfrm>
            <a:off x="3382560" y="1044720"/>
            <a:ext cx="5426640" cy="5426640"/>
          </a:xfrm>
          <a:prstGeom prst="rect">
            <a:avLst/>
          </a:prstGeom>
          <a:ln w="0">
            <a:noFill/>
          </a:ln>
        </p:spPr>
      </p:pic>
      <p:pic>
        <p:nvPicPr>
          <p:cNvPr id="396" name="Image 15" descr="Une image contenant texte, diagramme, Tracé, capture d’écran&#10;&#10;Description générée automatiquement"/>
          <p:cNvPicPr/>
          <p:nvPr/>
        </p:nvPicPr>
        <p:blipFill>
          <a:blip r:embed="rId2"/>
          <a:stretch/>
        </p:blipFill>
        <p:spPr>
          <a:xfrm>
            <a:off x="3382560" y="1052640"/>
            <a:ext cx="5426640" cy="5426640"/>
          </a:xfrm>
          <a:prstGeom prst="rect">
            <a:avLst/>
          </a:prstGeom>
          <a:ln w="0">
            <a:noFill/>
          </a:ln>
        </p:spPr>
      </p:pic>
      <p:sp>
        <p:nvSpPr>
          <p:cNvPr id="397" name="PlaceHolder 4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3-month summer restriction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8" name="ZoneTexte 10"/>
          <p:cNvSpPr/>
          <p:nvPr/>
        </p:nvSpPr>
        <p:spPr>
          <a:xfrm>
            <a:off x="170280" y="1078560"/>
            <a:ext cx="3177360" cy="16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Strict summer definition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North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June, July, August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South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December, January, February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ZoneTexte 16"/>
          <p:cNvSpPr/>
          <p:nvPr/>
        </p:nvSpPr>
        <p:spPr>
          <a:xfrm>
            <a:off x="8514000" y="1101600"/>
            <a:ext cx="24958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 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Arial"/>
              </a:rPr>
              <a:t>Pearson : 0.77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Arial"/>
              </a:rPr>
              <a:t>Spearman : 0.81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  <a:ea typeface="Arial"/>
              </a:rPr>
              <a:t>Pearson : 0.10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ff0000"/>
                </a:solidFill>
                <a:latin typeface="Calibri"/>
                <a:ea typeface="Arial"/>
              </a:rPr>
              <a:t>Spearman : 0.089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ZoneTexte 17"/>
          <p:cNvSpPr/>
          <p:nvPr/>
        </p:nvSpPr>
        <p:spPr>
          <a:xfrm rot="16200000">
            <a:off x="3498480" y="429876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ZoneTexte 20"/>
          <p:cNvSpPr/>
          <p:nvPr/>
        </p:nvSpPr>
        <p:spPr>
          <a:xfrm>
            <a:off x="4295880" y="59864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frequency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ZoneTexte 21"/>
          <p:cNvSpPr/>
          <p:nvPr/>
        </p:nvSpPr>
        <p:spPr>
          <a:xfrm rot="16200000">
            <a:off x="4816440" y="218052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frequency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Rectangle 22"/>
          <p:cNvSpPr/>
          <p:nvPr/>
        </p:nvSpPr>
        <p:spPr>
          <a:xfrm>
            <a:off x="6744240" y="2925000"/>
            <a:ext cx="215640" cy="7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7000" bIns="27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Arial"/>
            </a:endParaRPr>
          </a:p>
        </p:txBody>
      </p:sp>
      <p:pic>
        <p:nvPicPr>
          <p:cNvPr id="404" name="Image 1" descr="Une image contenant texte, capture d’écran, Caractère coloré, Graphique&#10;&#10;Description générée automatiquement"/>
          <p:cNvPicPr/>
          <p:nvPr/>
        </p:nvPicPr>
        <p:blipFill>
          <a:blip r:embed="rId3"/>
          <a:srcRect l="34249" t="36349" r="8000" b="7339"/>
          <a:stretch/>
        </p:blipFill>
        <p:spPr>
          <a:xfrm>
            <a:off x="5231880" y="3021480"/>
            <a:ext cx="3172320" cy="3093120"/>
          </a:xfrm>
          <a:prstGeom prst="rect">
            <a:avLst/>
          </a:prstGeom>
          <a:ln w="0">
            <a:noFill/>
          </a:ln>
        </p:spPr>
      </p:pic>
      <p:sp>
        <p:nvSpPr>
          <p:cNvPr id="405" name="ZoneTexte 18"/>
          <p:cNvSpPr/>
          <p:nvPr/>
        </p:nvSpPr>
        <p:spPr>
          <a:xfrm>
            <a:off x="6475320" y="59864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ZoneTexte 6"/>
          <p:cNvSpPr/>
          <p:nvPr/>
        </p:nvSpPr>
        <p:spPr>
          <a:xfrm>
            <a:off x="8520480" y="3029040"/>
            <a:ext cx="2262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chemeClr val="accent2"/>
                </a:solidFill>
                <a:latin typeface="Wingdings"/>
                <a:ea typeface="Arial"/>
              </a:rPr>
              <a:t></a:t>
            </a:r>
            <a:r>
              <a:rPr b="1" lang="en-US" sz="2000" spc="-1" strike="noStrike">
                <a:solidFill>
                  <a:schemeClr val="accent2"/>
                </a:solidFill>
                <a:latin typeface="Calibri"/>
                <a:ea typeface="Arial"/>
              </a:rPr>
              <a:t> </a:t>
            </a:r>
            <a:r>
              <a:rPr b="1" lang="en-US" sz="2000" spc="-1" strike="noStrike">
                <a:solidFill>
                  <a:schemeClr val="accent2"/>
                </a:solidFill>
                <a:latin typeface="Calibri"/>
                <a:ea typeface="Arial"/>
              </a:rPr>
              <a:t>In the rank space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ZoneTexte 11"/>
          <p:cNvSpPr/>
          <p:nvPr/>
        </p:nvSpPr>
        <p:spPr>
          <a:xfrm>
            <a:off x="8665920" y="4406400"/>
            <a:ext cx="33541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Pros: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fixed window of 90 days per year for any 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Cons: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doesn’t necessarily apply to tropical climate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ZoneTexte 19"/>
          <p:cNvSpPr/>
          <p:nvPr/>
        </p:nvSpPr>
        <p:spPr>
          <a:xfrm>
            <a:off x="300600" y="2849040"/>
            <a:ext cx="2215080" cy="11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Every day of the year: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432ff"/>
                </a:solidFill>
                <a:latin typeface="Calibri"/>
                <a:ea typeface="Arial"/>
              </a:rPr>
              <a:t>10 956 points</a:t>
            </a: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Only summer days: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2 700 points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ZoneTexte 23"/>
          <p:cNvSpPr/>
          <p:nvPr/>
        </p:nvSpPr>
        <p:spPr>
          <a:xfrm>
            <a:off x="4051440" y="164124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Other distributions for other airports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dt" idx="41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ftr" idx="42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sldNum" idx="43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E70FCF4-EAB9-4C14-873B-30F30F7DDE99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14" name="Espace réservé du contenu 7" descr="Une image contenant texte, diagramme, Graphique, Caractère coloré&#10;&#10;Description générée automatiquement"/>
          <p:cNvPicPr/>
          <p:nvPr/>
        </p:nvPicPr>
        <p:blipFill>
          <a:blip r:embed="rId1"/>
          <a:srcRect l="0" t="9971" r="0" b="0"/>
          <a:stretch/>
        </p:blipFill>
        <p:spPr>
          <a:xfrm>
            <a:off x="7896240" y="908640"/>
            <a:ext cx="3504600" cy="3155040"/>
          </a:xfrm>
          <a:prstGeom prst="rect">
            <a:avLst/>
          </a:prstGeom>
          <a:ln w="0">
            <a:noFill/>
          </a:ln>
        </p:spPr>
      </p:pic>
      <p:sp>
        <p:nvSpPr>
          <p:cNvPr id="415" name="ZoneTexte 18"/>
          <p:cNvSpPr/>
          <p:nvPr/>
        </p:nvSpPr>
        <p:spPr>
          <a:xfrm>
            <a:off x="2537280" y="-1022040"/>
            <a:ext cx="7773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There seems to be correlation between variables, different depending on the 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How to describe the dependency?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We need a method that will apply to all cases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6" name="Image 11" descr="Une image contenant texte, diagramme, Tracé&#10;&#10;Description générée automatiquement"/>
          <p:cNvPicPr/>
          <p:nvPr/>
        </p:nvPicPr>
        <p:blipFill>
          <a:blip r:embed="rId2"/>
          <a:srcRect l="0" t="10654" r="0" b="0"/>
          <a:stretch/>
        </p:blipFill>
        <p:spPr>
          <a:xfrm>
            <a:off x="4223880" y="929160"/>
            <a:ext cx="3504600" cy="3131280"/>
          </a:xfrm>
          <a:prstGeom prst="rect">
            <a:avLst/>
          </a:prstGeom>
          <a:ln w="0">
            <a:noFill/>
          </a:ln>
        </p:spPr>
      </p:pic>
      <p:sp>
        <p:nvSpPr>
          <p:cNvPr id="417" name="ZoneTexte 13"/>
          <p:cNvSpPr/>
          <p:nvPr/>
        </p:nvSpPr>
        <p:spPr>
          <a:xfrm>
            <a:off x="4331160" y="908640"/>
            <a:ext cx="1109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Sao Paulo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ZoneTexte 14"/>
          <p:cNvSpPr/>
          <p:nvPr/>
        </p:nvSpPr>
        <p:spPr>
          <a:xfrm>
            <a:off x="8047440" y="908640"/>
            <a:ext cx="86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Jakarta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9" name="Image 15" descr="Une image contenant texte, diagramme, Tracé&#10;&#10;Description générée automatiquement"/>
          <p:cNvPicPr/>
          <p:nvPr/>
        </p:nvPicPr>
        <p:blipFill>
          <a:blip r:embed="rId3"/>
          <a:srcRect l="0" t="9971" r="0" b="0"/>
          <a:stretch/>
        </p:blipFill>
        <p:spPr>
          <a:xfrm>
            <a:off x="4223880" y="3873960"/>
            <a:ext cx="3504600" cy="3155040"/>
          </a:xfrm>
          <a:prstGeom prst="rect">
            <a:avLst/>
          </a:prstGeom>
          <a:ln w="0">
            <a:noFill/>
          </a:ln>
        </p:spPr>
      </p:pic>
      <p:pic>
        <p:nvPicPr>
          <p:cNvPr id="420" name="Espace réservé du contenu 7" descr="Une image contenant texte, diagramme, Tracé, capture d’écran&#10;&#10;Description générée automatiquement"/>
          <p:cNvPicPr/>
          <p:nvPr/>
        </p:nvPicPr>
        <p:blipFill>
          <a:blip r:embed="rId4"/>
          <a:srcRect l="0" t="9971" r="0" b="0"/>
          <a:stretch/>
        </p:blipFill>
        <p:spPr>
          <a:xfrm>
            <a:off x="7896240" y="3873960"/>
            <a:ext cx="3504600" cy="3155040"/>
          </a:xfrm>
          <a:prstGeom prst="rect">
            <a:avLst/>
          </a:prstGeom>
          <a:ln w="0">
            <a:noFill/>
          </a:ln>
        </p:spPr>
      </p:pic>
      <p:sp>
        <p:nvSpPr>
          <p:cNvPr id="421" name="ZoneTexte 21"/>
          <p:cNvSpPr/>
          <p:nvPr/>
        </p:nvSpPr>
        <p:spPr>
          <a:xfrm rot="16200000">
            <a:off x="4159080" y="559512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ZoneTexte 22"/>
          <p:cNvSpPr/>
          <p:nvPr/>
        </p:nvSpPr>
        <p:spPr>
          <a:xfrm>
            <a:off x="6177600" y="671580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ZoneTexte 23"/>
          <p:cNvSpPr/>
          <p:nvPr/>
        </p:nvSpPr>
        <p:spPr>
          <a:xfrm rot="16200000">
            <a:off x="7831440" y="558900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ZoneTexte 24"/>
          <p:cNvSpPr/>
          <p:nvPr/>
        </p:nvSpPr>
        <p:spPr>
          <a:xfrm>
            <a:off x="9849960" y="67100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ZoneTexte 25"/>
          <p:cNvSpPr/>
          <p:nvPr/>
        </p:nvSpPr>
        <p:spPr>
          <a:xfrm rot="16200000">
            <a:off x="4171320" y="261036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ZoneTexte 26"/>
          <p:cNvSpPr/>
          <p:nvPr/>
        </p:nvSpPr>
        <p:spPr>
          <a:xfrm>
            <a:off x="6189840" y="373140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ZoneTexte 27"/>
          <p:cNvSpPr/>
          <p:nvPr/>
        </p:nvSpPr>
        <p:spPr>
          <a:xfrm rot="16200000">
            <a:off x="7831440" y="260712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ZoneTexte 28"/>
          <p:cNvSpPr/>
          <p:nvPr/>
        </p:nvSpPr>
        <p:spPr>
          <a:xfrm>
            <a:off x="9849960" y="372816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ZoneTexte 33"/>
          <p:cNvSpPr/>
          <p:nvPr/>
        </p:nvSpPr>
        <p:spPr>
          <a:xfrm>
            <a:off x="300600" y="2849040"/>
            <a:ext cx="2215080" cy="11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Every day of the year: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432ff"/>
                </a:solidFill>
                <a:latin typeface="Calibri"/>
                <a:ea typeface="Arial"/>
              </a:rPr>
              <a:t>10 956 points</a:t>
            </a: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Only summer days: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2 700 points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ZoneTexte 34"/>
          <p:cNvSpPr/>
          <p:nvPr/>
        </p:nvSpPr>
        <p:spPr>
          <a:xfrm>
            <a:off x="170280" y="1078560"/>
            <a:ext cx="3177360" cy="16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Strict summer definition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North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June, July, August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South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December, January, February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ZoneTexte 35"/>
          <p:cNvSpPr/>
          <p:nvPr/>
        </p:nvSpPr>
        <p:spPr>
          <a:xfrm>
            <a:off x="4338360" y="378900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ZoneTexte 36"/>
          <p:cNvSpPr/>
          <p:nvPr/>
        </p:nvSpPr>
        <p:spPr>
          <a:xfrm>
            <a:off x="8047080" y="3789000"/>
            <a:ext cx="943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Istanbul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ftr" idx="44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34" name="Image 29" descr="Une image contenant texte, capture d’écran, Caractère coloré, conception&#10;&#10;Description générée automatiquement"/>
          <p:cNvPicPr/>
          <p:nvPr/>
        </p:nvPicPr>
        <p:blipFill>
          <a:blip r:embed="rId1"/>
          <a:srcRect l="34249" t="36349" r="9050" b="6990"/>
          <a:stretch/>
        </p:blipFill>
        <p:spPr>
          <a:xfrm>
            <a:off x="4782240" y="4127040"/>
            <a:ext cx="2646360" cy="2644560"/>
          </a:xfrm>
          <a:prstGeom prst="rect">
            <a:avLst/>
          </a:prstGeom>
          <a:ln w="0">
            <a:noFill/>
          </a:ln>
        </p:spPr>
      </p:pic>
      <p:pic>
        <p:nvPicPr>
          <p:cNvPr id="435" name="Image 30" descr="Une image contenant texte, capture d’écran, Caractère coloré, Bleu Majorelle&#10;&#10;Description générée automatiquement"/>
          <p:cNvPicPr/>
          <p:nvPr/>
        </p:nvPicPr>
        <p:blipFill>
          <a:blip r:embed="rId2"/>
          <a:srcRect l="34845" t="36349" r="8000" b="6990"/>
          <a:stretch/>
        </p:blipFill>
        <p:spPr>
          <a:xfrm>
            <a:off x="8443080" y="1188720"/>
            <a:ext cx="2692080" cy="2668680"/>
          </a:xfrm>
          <a:prstGeom prst="rect">
            <a:avLst/>
          </a:prstGeom>
          <a:ln w="0">
            <a:noFill/>
          </a:ln>
        </p:spPr>
      </p:pic>
      <p:pic>
        <p:nvPicPr>
          <p:cNvPr id="436" name="Image 31" descr="Une image contenant texte, capture d’écran, Caractère coloré, Graphique&#10;&#10;Description générée automatiquement"/>
          <p:cNvPicPr/>
          <p:nvPr/>
        </p:nvPicPr>
        <p:blipFill>
          <a:blip r:embed="rId3"/>
          <a:srcRect l="33795" t="36349" r="9050" b="6990"/>
          <a:stretch/>
        </p:blipFill>
        <p:spPr>
          <a:xfrm>
            <a:off x="8412480" y="4118400"/>
            <a:ext cx="2685600" cy="2662200"/>
          </a:xfrm>
          <a:prstGeom prst="rect">
            <a:avLst/>
          </a:prstGeom>
          <a:ln w="0">
            <a:noFill/>
          </a:ln>
        </p:spPr>
      </p:pic>
      <p:pic>
        <p:nvPicPr>
          <p:cNvPr id="437" name="Image 32" descr="Une image contenant texte, capture d’écran, Caractère coloré, Bleu électrique&#10;&#10;Description générée automatiquement"/>
          <p:cNvPicPr/>
          <p:nvPr/>
        </p:nvPicPr>
        <p:blipFill>
          <a:blip r:embed="rId4"/>
          <a:srcRect l="34249" t="36352" r="8176" b="6654"/>
          <a:stretch/>
        </p:blipFill>
        <p:spPr>
          <a:xfrm>
            <a:off x="4757040" y="1247760"/>
            <a:ext cx="2692080" cy="2665080"/>
          </a:xfrm>
          <a:prstGeom prst="rect">
            <a:avLst/>
          </a:prstGeom>
          <a:ln w="0">
            <a:noFill/>
          </a:ln>
        </p:spPr>
      </p:pic>
      <p:sp>
        <p:nvSpPr>
          <p:cNvPr id="438" name="PlaceHolder 2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Other distributions for other airports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dt" idx="45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sldNum" idx="46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4D093D3-143E-4888-BA99-F67F61E24F58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1" name="ZoneTexte 18"/>
          <p:cNvSpPr/>
          <p:nvPr/>
        </p:nvSpPr>
        <p:spPr>
          <a:xfrm>
            <a:off x="2646000" y="-975240"/>
            <a:ext cx="7773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There seems to be correlation between variables, different depending on the case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How to describe the dependency?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We need a method that will apply to all cases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ZoneTexte 19"/>
          <p:cNvSpPr/>
          <p:nvPr/>
        </p:nvSpPr>
        <p:spPr>
          <a:xfrm>
            <a:off x="4338360" y="378900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ZoneTexte 20"/>
          <p:cNvSpPr/>
          <p:nvPr/>
        </p:nvSpPr>
        <p:spPr>
          <a:xfrm>
            <a:off x="8047080" y="3789000"/>
            <a:ext cx="943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Istanbul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ZoneTexte 21"/>
          <p:cNvSpPr/>
          <p:nvPr/>
        </p:nvSpPr>
        <p:spPr>
          <a:xfrm rot="16200000">
            <a:off x="4434480" y="536832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ZoneTexte 22"/>
          <p:cNvSpPr/>
          <p:nvPr/>
        </p:nvSpPr>
        <p:spPr>
          <a:xfrm>
            <a:off x="6177600" y="664380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ZoneTexte 23"/>
          <p:cNvSpPr/>
          <p:nvPr/>
        </p:nvSpPr>
        <p:spPr>
          <a:xfrm rot="16200000">
            <a:off x="8106840" y="536220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ZoneTexte 24"/>
          <p:cNvSpPr/>
          <p:nvPr/>
        </p:nvSpPr>
        <p:spPr>
          <a:xfrm>
            <a:off x="9552240" y="66380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ZoneTexte 25"/>
          <p:cNvSpPr/>
          <p:nvPr/>
        </p:nvSpPr>
        <p:spPr>
          <a:xfrm rot="16200000">
            <a:off x="4446720" y="243000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ZoneTexte 26"/>
          <p:cNvSpPr/>
          <p:nvPr/>
        </p:nvSpPr>
        <p:spPr>
          <a:xfrm>
            <a:off x="6189840" y="373140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ZoneTexte 27"/>
          <p:cNvSpPr/>
          <p:nvPr/>
        </p:nvSpPr>
        <p:spPr>
          <a:xfrm rot="16200000">
            <a:off x="8047080" y="242820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ZoneTexte 28"/>
          <p:cNvSpPr/>
          <p:nvPr/>
        </p:nvSpPr>
        <p:spPr>
          <a:xfrm>
            <a:off x="9552240" y="372816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ZoneTexte 10"/>
          <p:cNvSpPr/>
          <p:nvPr/>
        </p:nvSpPr>
        <p:spPr>
          <a:xfrm>
            <a:off x="2283120" y="3222720"/>
            <a:ext cx="2262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chemeClr val="accent2"/>
                </a:solidFill>
                <a:latin typeface="Wingdings"/>
                <a:ea typeface="Arial"/>
              </a:rPr>
              <a:t></a:t>
            </a:r>
            <a:r>
              <a:rPr b="1" lang="en-US" sz="2000" spc="-1" strike="noStrike">
                <a:solidFill>
                  <a:schemeClr val="accent2"/>
                </a:solidFill>
                <a:latin typeface="Calibri"/>
                <a:ea typeface="Arial"/>
              </a:rPr>
              <a:t> </a:t>
            </a:r>
            <a:r>
              <a:rPr b="1" lang="en-US" sz="2000" spc="-1" strike="noStrike">
                <a:solidFill>
                  <a:schemeClr val="accent2"/>
                </a:solidFill>
                <a:latin typeface="Calibri"/>
                <a:ea typeface="Arial"/>
              </a:rPr>
              <a:t>In the rank space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ZoneTexte 33"/>
          <p:cNvSpPr/>
          <p:nvPr/>
        </p:nvSpPr>
        <p:spPr>
          <a:xfrm>
            <a:off x="170280" y="1078560"/>
            <a:ext cx="3177360" cy="16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Strict summer definition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North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June, July, August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South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December, January, February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ZoneTexte 34"/>
          <p:cNvSpPr/>
          <p:nvPr/>
        </p:nvSpPr>
        <p:spPr>
          <a:xfrm>
            <a:off x="300600" y="2849040"/>
            <a:ext cx="2215080" cy="11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Every day of the year: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432ff"/>
                </a:solidFill>
                <a:latin typeface="Calibri"/>
                <a:ea typeface="Arial"/>
              </a:rPr>
              <a:t>10 956 points</a:t>
            </a: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Only summer days: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2 700 points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ZoneTexte 35"/>
          <p:cNvSpPr/>
          <p:nvPr/>
        </p:nvSpPr>
        <p:spPr>
          <a:xfrm>
            <a:off x="4331160" y="908640"/>
            <a:ext cx="1109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Sao Paulo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ZoneTexte 36"/>
          <p:cNvSpPr/>
          <p:nvPr/>
        </p:nvSpPr>
        <p:spPr>
          <a:xfrm>
            <a:off x="8047440" y="908640"/>
            <a:ext cx="86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Jakarta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38240" y="2100240"/>
            <a:ext cx="7505280" cy="837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Georgia"/>
                <a:ea typeface="Georgia"/>
              </a:rPr>
              <a:t>Focusing on extreme values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138240" y="2937600"/>
            <a:ext cx="750528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1. Summer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accent4"/>
                </a:solidFill>
                <a:latin typeface="Arial"/>
                <a:ea typeface="Arial"/>
              </a:rPr>
              <a:t>2. Extreme quantiles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3. Critical threshold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dt" idx="47"/>
          </p:nvPr>
        </p:nvSpPr>
        <p:spPr>
          <a:xfrm>
            <a:off x="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ftr" idx="48"/>
          </p:nvPr>
        </p:nvSpPr>
        <p:spPr>
          <a:xfrm>
            <a:off x="4038480" y="6586560"/>
            <a:ext cx="41144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EFA484-448D-4F08-9577-ED857F7F47A8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Extreme quantiles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dt" idx="49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ftr" idx="50"/>
          </p:nvPr>
        </p:nvSpPr>
        <p:spPr>
          <a:xfrm>
            <a:off x="439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4" name="ZoneTexte 13"/>
          <p:cNvSpPr/>
          <p:nvPr/>
        </p:nvSpPr>
        <p:spPr>
          <a:xfrm>
            <a:off x="10730160" y="3702960"/>
            <a:ext cx="453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IST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5" name="Image 27" descr="Une image contenant texte, diagramme, Tracé, capture d’écran&#10;&#10;Description générée automatiquement"/>
          <p:cNvPicPr/>
          <p:nvPr/>
        </p:nvPicPr>
        <p:blipFill>
          <a:blip r:embed="rId1"/>
          <a:srcRect l="0" t="9454" r="0" b="0"/>
          <a:stretch/>
        </p:blipFill>
        <p:spPr>
          <a:xfrm>
            <a:off x="5375880" y="935640"/>
            <a:ext cx="3357000" cy="3039480"/>
          </a:xfrm>
          <a:prstGeom prst="rect">
            <a:avLst/>
          </a:prstGeom>
          <a:ln w="0">
            <a:noFill/>
          </a:ln>
        </p:spPr>
      </p:pic>
      <p:pic>
        <p:nvPicPr>
          <p:cNvPr id="466" name="Image 29" descr="Une image contenant texte, diagramme, Tracé, capture d’écran&#10;&#10;Description générée automatiquement"/>
          <p:cNvPicPr/>
          <p:nvPr/>
        </p:nvPicPr>
        <p:blipFill>
          <a:blip r:embed="rId2"/>
          <a:srcRect l="0" t="9008" r="0" b="0"/>
          <a:stretch/>
        </p:blipFill>
        <p:spPr>
          <a:xfrm>
            <a:off x="8936280" y="935640"/>
            <a:ext cx="3352320" cy="3050280"/>
          </a:xfrm>
          <a:prstGeom prst="rect">
            <a:avLst/>
          </a:prstGeom>
          <a:ln w="0">
            <a:noFill/>
          </a:ln>
        </p:spPr>
      </p:pic>
      <p:sp>
        <p:nvSpPr>
          <p:cNvPr id="467" name="ZoneTexte 30"/>
          <p:cNvSpPr/>
          <p:nvPr/>
        </p:nvSpPr>
        <p:spPr>
          <a:xfrm>
            <a:off x="5460840" y="99504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8" name="Image 17" descr="Une image contenant texte, diagramme, Tracé, capture d’écran&#10;&#10;Description générée automatiquement"/>
          <p:cNvPicPr/>
          <p:nvPr/>
        </p:nvPicPr>
        <p:blipFill>
          <a:blip r:embed="rId3"/>
          <a:srcRect l="0" t="9008" r="0" b="0"/>
          <a:stretch/>
        </p:blipFill>
        <p:spPr>
          <a:xfrm>
            <a:off x="1843200" y="3789000"/>
            <a:ext cx="3352320" cy="3050280"/>
          </a:xfrm>
          <a:prstGeom prst="rect">
            <a:avLst/>
          </a:prstGeom>
          <a:ln w="0">
            <a:noFill/>
          </a:ln>
        </p:spPr>
      </p:pic>
      <p:pic>
        <p:nvPicPr>
          <p:cNvPr id="469" name="Image 19" descr="Une image contenant texte, diagramme, Tracé, ligne&#10;&#10;Description générée automatiquement"/>
          <p:cNvPicPr/>
          <p:nvPr/>
        </p:nvPicPr>
        <p:blipFill>
          <a:blip r:embed="rId4"/>
          <a:srcRect l="0" t="9328" r="0" b="0"/>
          <a:stretch/>
        </p:blipFill>
        <p:spPr>
          <a:xfrm>
            <a:off x="5335560" y="3789000"/>
            <a:ext cx="3352320" cy="3039480"/>
          </a:xfrm>
          <a:prstGeom prst="rect">
            <a:avLst/>
          </a:prstGeom>
          <a:ln w="0">
            <a:noFill/>
          </a:ln>
        </p:spPr>
      </p:pic>
      <p:pic>
        <p:nvPicPr>
          <p:cNvPr id="470" name="Image 21" descr="Une image contenant texte, diagramme, Tracé, capture d’écran&#10;&#10;Description générée automatiquement"/>
          <p:cNvPicPr/>
          <p:nvPr/>
        </p:nvPicPr>
        <p:blipFill>
          <a:blip r:embed="rId5"/>
          <a:srcRect l="0" t="9008" r="0" b="0"/>
          <a:stretch/>
        </p:blipFill>
        <p:spPr>
          <a:xfrm>
            <a:off x="8936280" y="3789000"/>
            <a:ext cx="3352320" cy="3050280"/>
          </a:xfrm>
          <a:prstGeom prst="rect">
            <a:avLst/>
          </a:prstGeom>
          <a:ln w="0">
            <a:noFill/>
          </a:ln>
        </p:spPr>
      </p:pic>
      <p:sp>
        <p:nvSpPr>
          <p:cNvPr id="471" name="ZoneTexte 31"/>
          <p:cNvSpPr/>
          <p:nvPr/>
        </p:nvSpPr>
        <p:spPr>
          <a:xfrm>
            <a:off x="8971560" y="948240"/>
            <a:ext cx="1109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Sao Paulo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ZoneTexte 32"/>
          <p:cNvSpPr/>
          <p:nvPr/>
        </p:nvSpPr>
        <p:spPr>
          <a:xfrm>
            <a:off x="5460480" y="3860640"/>
            <a:ext cx="86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Jakarta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ZoneTexte 33"/>
          <p:cNvSpPr/>
          <p:nvPr/>
        </p:nvSpPr>
        <p:spPr>
          <a:xfrm>
            <a:off x="2104920" y="386100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ZoneTexte 34"/>
          <p:cNvSpPr/>
          <p:nvPr/>
        </p:nvSpPr>
        <p:spPr>
          <a:xfrm>
            <a:off x="9073440" y="3820320"/>
            <a:ext cx="943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Istanbul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ZoneTexte 35"/>
          <p:cNvSpPr/>
          <p:nvPr/>
        </p:nvSpPr>
        <p:spPr>
          <a:xfrm rot="16200000">
            <a:off x="1734120" y="551088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ZoneTexte 36"/>
          <p:cNvSpPr/>
          <p:nvPr/>
        </p:nvSpPr>
        <p:spPr>
          <a:xfrm>
            <a:off x="3613320" y="652536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ZoneTexte 37"/>
          <p:cNvSpPr/>
          <p:nvPr/>
        </p:nvSpPr>
        <p:spPr>
          <a:xfrm>
            <a:off x="2029320" y="-288000"/>
            <a:ext cx="3684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Defining all values above 80</a:t>
            </a:r>
            <a:r>
              <a:rPr b="0" lang="en-US" sz="1800" spc="-1" strike="noStrike" baseline="30000">
                <a:solidFill>
                  <a:srgbClr val="000000"/>
                </a:solidFill>
                <a:latin typeface="Calibri"/>
                <a:ea typeface="Arial"/>
              </a:rPr>
              <a:t>th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 quantile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sldNum" idx="51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9701A20-2338-4989-9B75-E5C445A2776F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9" name="ZoneTexte 39"/>
          <p:cNvSpPr/>
          <p:nvPr/>
        </p:nvSpPr>
        <p:spPr>
          <a:xfrm rot="16200000">
            <a:off x="5286960" y="551088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ZoneTexte 40"/>
          <p:cNvSpPr/>
          <p:nvPr/>
        </p:nvSpPr>
        <p:spPr>
          <a:xfrm>
            <a:off x="7166520" y="652536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ZoneTexte 41"/>
          <p:cNvSpPr/>
          <p:nvPr/>
        </p:nvSpPr>
        <p:spPr>
          <a:xfrm rot="16200000">
            <a:off x="8834400" y="551088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ZoneTexte 42"/>
          <p:cNvSpPr/>
          <p:nvPr/>
        </p:nvSpPr>
        <p:spPr>
          <a:xfrm>
            <a:off x="10713960" y="652536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ZoneTexte 43"/>
          <p:cNvSpPr/>
          <p:nvPr/>
        </p:nvSpPr>
        <p:spPr>
          <a:xfrm rot="16200000">
            <a:off x="5302080" y="265572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ZoneTexte 44"/>
          <p:cNvSpPr/>
          <p:nvPr/>
        </p:nvSpPr>
        <p:spPr>
          <a:xfrm>
            <a:off x="7181640" y="367020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ZoneTexte 45"/>
          <p:cNvSpPr/>
          <p:nvPr/>
        </p:nvSpPr>
        <p:spPr>
          <a:xfrm rot="16200000">
            <a:off x="8853480" y="266400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ZoneTexte 46"/>
          <p:cNvSpPr/>
          <p:nvPr/>
        </p:nvSpPr>
        <p:spPr>
          <a:xfrm>
            <a:off x="10733040" y="367848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ZoneTexte 48"/>
          <p:cNvSpPr/>
          <p:nvPr/>
        </p:nvSpPr>
        <p:spPr>
          <a:xfrm>
            <a:off x="136080" y="1078560"/>
            <a:ext cx="3727440" cy="11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Extreme values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Defines as all values above the 80</a:t>
            </a:r>
            <a:r>
              <a:rPr b="0" lang="en-US" sz="2200" spc="-1" strike="noStrike" baseline="30000">
                <a:solidFill>
                  <a:srgbClr val="000000"/>
                </a:solidFill>
                <a:latin typeface="Calibri"/>
                <a:ea typeface="Arial"/>
              </a:rPr>
              <a:t>th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 percentile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ZoneTexte 49"/>
          <p:cNvSpPr/>
          <p:nvPr/>
        </p:nvSpPr>
        <p:spPr>
          <a:xfrm>
            <a:off x="300600" y="2849040"/>
            <a:ext cx="2215080" cy="11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Every day of the year: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432ff"/>
                </a:solidFill>
                <a:latin typeface="Calibri"/>
                <a:ea typeface="Arial"/>
              </a:rPr>
              <a:t>10 956 points</a:t>
            </a: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9300"/>
                </a:solidFill>
                <a:latin typeface="Calibri"/>
                <a:ea typeface="Arial"/>
              </a:rPr>
              <a:t>Only extreme Q80 values: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ff9300"/>
                </a:solidFill>
                <a:latin typeface="Calibri"/>
                <a:ea typeface="Arial"/>
              </a:rPr>
              <a:t>2 192</a:t>
            </a:r>
            <a:r>
              <a:rPr b="1" lang="en-US" sz="1800" spc="-1" strike="noStrike">
                <a:solidFill>
                  <a:srgbClr val="ff9300"/>
                </a:solidFill>
                <a:latin typeface="Calibri"/>
                <a:ea typeface="Arial"/>
              </a:rPr>
              <a:t> points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Propagation of extreme values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 type="dt" idx="52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ftr" idx="53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 type="sldNum" idx="54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0149CD-EAE1-40E9-9B14-864CF459638D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3" name="ZoneTexte 33"/>
          <p:cNvSpPr/>
          <p:nvPr/>
        </p:nvSpPr>
        <p:spPr>
          <a:xfrm>
            <a:off x="2367720" y="108720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ZoneTexte 34"/>
          <p:cNvSpPr/>
          <p:nvPr/>
        </p:nvSpPr>
        <p:spPr>
          <a:xfrm>
            <a:off x="6486840" y="1087200"/>
            <a:ext cx="86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Jakarta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ZoneTexte 35"/>
          <p:cNvSpPr/>
          <p:nvPr/>
        </p:nvSpPr>
        <p:spPr>
          <a:xfrm>
            <a:off x="10439280" y="108720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6" name="Image 54" descr=""/>
          <p:cNvPicPr/>
          <p:nvPr/>
        </p:nvPicPr>
        <p:blipFill>
          <a:blip r:embed="rId1"/>
          <a:stretch/>
        </p:blipFill>
        <p:spPr>
          <a:xfrm>
            <a:off x="4350600" y="1730880"/>
            <a:ext cx="5025960" cy="3769200"/>
          </a:xfrm>
          <a:prstGeom prst="rect">
            <a:avLst/>
          </a:prstGeom>
          <a:ln w="0">
            <a:noFill/>
          </a:ln>
        </p:spPr>
      </p:pic>
      <p:pic>
        <p:nvPicPr>
          <p:cNvPr id="497" name="Image 56" descr=""/>
          <p:cNvPicPr/>
          <p:nvPr/>
        </p:nvPicPr>
        <p:blipFill>
          <a:blip r:embed="rId2"/>
          <a:stretch/>
        </p:blipFill>
        <p:spPr>
          <a:xfrm>
            <a:off x="839520" y="1730880"/>
            <a:ext cx="5025960" cy="3769200"/>
          </a:xfrm>
          <a:prstGeom prst="rect">
            <a:avLst/>
          </a:prstGeom>
          <a:ln w="0">
            <a:noFill/>
          </a:ln>
        </p:spPr>
      </p:pic>
      <p:sp>
        <p:nvSpPr>
          <p:cNvPr id="498" name="ZoneTexte 28"/>
          <p:cNvSpPr/>
          <p:nvPr/>
        </p:nvSpPr>
        <p:spPr>
          <a:xfrm>
            <a:off x="3990240" y="2956320"/>
            <a:ext cx="87444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chemeClr val="accent1"/>
                </a:solidFill>
                <a:latin typeface="Calibri"/>
                <a:ea typeface="Arial"/>
              </a:rPr>
              <a:t>Summer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ZoneTexte 29"/>
          <p:cNvSpPr/>
          <p:nvPr/>
        </p:nvSpPr>
        <p:spPr>
          <a:xfrm>
            <a:off x="4222800" y="3877560"/>
            <a:ext cx="12538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9300"/>
                </a:solidFill>
                <a:latin typeface="Calibri"/>
                <a:ea typeface="Arial"/>
              </a:rPr>
              <a:t>Extreme Q80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0" name="Image 60" descr=""/>
          <p:cNvPicPr/>
          <p:nvPr/>
        </p:nvPicPr>
        <p:blipFill>
          <a:blip r:embed="rId3"/>
          <a:stretch/>
        </p:blipFill>
        <p:spPr>
          <a:xfrm>
            <a:off x="7862040" y="1730880"/>
            <a:ext cx="5025960" cy="3769200"/>
          </a:xfrm>
          <a:prstGeom prst="rect">
            <a:avLst/>
          </a:prstGeom>
          <a:ln w="0">
            <a:noFill/>
          </a:ln>
        </p:spPr>
      </p:pic>
      <p:sp>
        <p:nvSpPr>
          <p:cNvPr id="501" name="ZoneTexte 62"/>
          <p:cNvSpPr/>
          <p:nvPr/>
        </p:nvSpPr>
        <p:spPr>
          <a:xfrm>
            <a:off x="765360" y="4437000"/>
            <a:ext cx="949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Input data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02" name="Connecteur droit avec flèche 64"/>
          <p:cNvCxnSpPr/>
          <p:nvPr/>
        </p:nvCxnSpPr>
        <p:spPr>
          <a:xfrm flipV="1">
            <a:off x="1231920" y="3328560"/>
            <a:ext cx="360" cy="1029240"/>
          </a:xfrm>
          <a:prstGeom prst="straightConnector1">
            <a:avLst/>
          </a:prstGeom>
          <a:ln w="19050">
            <a:solidFill>
              <a:srgbClr val="00b0f0"/>
            </a:solidFill>
            <a:prstDash val="sysDot"/>
            <a:tailEnd len="med" type="triangle" w="med"/>
          </a:ln>
        </p:spPr>
      </p:cxnSp>
      <p:sp>
        <p:nvSpPr>
          <p:cNvPr id="503" name="ZoneTexte 65"/>
          <p:cNvSpPr/>
          <p:nvPr/>
        </p:nvSpPr>
        <p:spPr>
          <a:xfrm>
            <a:off x="889560" y="2857320"/>
            <a:ext cx="7146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b0f0"/>
                </a:solidFill>
                <a:latin typeface="Calibri"/>
                <a:ea typeface="Arial"/>
              </a:rPr>
              <a:t>Output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b0f0"/>
                </a:solidFill>
                <a:latin typeface="Calibri"/>
                <a:ea typeface="Arial"/>
              </a:rPr>
              <a:t>MTOW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ZoneTexte 66"/>
          <p:cNvSpPr/>
          <p:nvPr/>
        </p:nvSpPr>
        <p:spPr>
          <a:xfrm>
            <a:off x="885960" y="3691080"/>
            <a:ext cx="691920" cy="454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Arial"/>
              </a:rPr>
              <a:t>Aircraft model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ZoneTexte 71"/>
          <p:cNvSpPr/>
          <p:nvPr/>
        </p:nvSpPr>
        <p:spPr>
          <a:xfrm>
            <a:off x="5511240" y="5871960"/>
            <a:ext cx="222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 </a:t>
            </a: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Max Take-Off Weight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138240" y="2100240"/>
            <a:ext cx="7505280" cy="837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Georgia"/>
                <a:ea typeface="Georgia"/>
              </a:rPr>
              <a:t>Focusing on extreme values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subTitle"/>
          </p:nvPr>
        </p:nvSpPr>
        <p:spPr>
          <a:xfrm>
            <a:off x="138240" y="2937600"/>
            <a:ext cx="750528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1. Summer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2. Extreme quantiles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accent4"/>
                </a:solidFill>
                <a:latin typeface="Arial"/>
                <a:ea typeface="Arial"/>
              </a:rPr>
              <a:t>3. Critical threshold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dt" idx="55"/>
          </p:nvPr>
        </p:nvSpPr>
        <p:spPr>
          <a:xfrm>
            <a:off x="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9" name="PlaceHolder 4"/>
          <p:cNvSpPr>
            <a:spLocks noGrp="1"/>
          </p:cNvSpPr>
          <p:nvPr>
            <p:ph type="ftr" idx="56"/>
          </p:nvPr>
        </p:nvSpPr>
        <p:spPr>
          <a:xfrm>
            <a:off x="4038480" y="6586560"/>
            <a:ext cx="41144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5DD053-A247-454E-A051-30FEFC4236E0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Image 60" descr=""/>
          <p:cNvPicPr/>
          <p:nvPr/>
        </p:nvPicPr>
        <p:blipFill>
          <a:blip r:embed="rId1"/>
          <a:srcRect l="16565" t="0" r="19855" b="0"/>
          <a:stretch/>
        </p:blipFill>
        <p:spPr>
          <a:xfrm>
            <a:off x="3243600" y="980640"/>
            <a:ext cx="3356280" cy="3959640"/>
          </a:xfrm>
          <a:prstGeom prst="rect">
            <a:avLst/>
          </a:prstGeom>
          <a:ln w="0">
            <a:noFill/>
          </a:ln>
        </p:spPr>
      </p:pic>
      <p:pic>
        <p:nvPicPr>
          <p:cNvPr id="511" name="Image 58" descr=""/>
          <p:cNvPicPr/>
          <p:nvPr/>
        </p:nvPicPr>
        <p:blipFill>
          <a:blip r:embed="rId2"/>
          <a:srcRect l="16961" t="0" r="20817" b="0"/>
          <a:stretch/>
        </p:blipFill>
        <p:spPr>
          <a:xfrm>
            <a:off x="6123600" y="980640"/>
            <a:ext cx="3284640" cy="3959640"/>
          </a:xfrm>
          <a:prstGeom prst="rect">
            <a:avLst/>
          </a:prstGeom>
          <a:ln w="0">
            <a:noFill/>
          </a:ln>
        </p:spPr>
      </p:pic>
      <p:pic>
        <p:nvPicPr>
          <p:cNvPr id="512" name="Image 56" descr=""/>
          <p:cNvPicPr/>
          <p:nvPr/>
        </p:nvPicPr>
        <p:blipFill>
          <a:blip r:embed="rId3"/>
          <a:srcRect l="16500" t="0" r="19943" b="0"/>
          <a:stretch/>
        </p:blipFill>
        <p:spPr>
          <a:xfrm>
            <a:off x="8933040" y="980640"/>
            <a:ext cx="3355200" cy="3959640"/>
          </a:xfrm>
          <a:prstGeom prst="rect">
            <a:avLst/>
          </a:prstGeom>
          <a:ln w="0">
            <a:noFill/>
          </a:ln>
        </p:spPr>
      </p:pic>
      <p:sp>
        <p:nvSpPr>
          <p:cNvPr id="513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Critical MTOW threshold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dt" idx="57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ftr" idx="58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6" name="PlaceHolder 4"/>
          <p:cNvSpPr>
            <a:spLocks noGrp="1"/>
          </p:cNvSpPr>
          <p:nvPr>
            <p:ph type="sldNum" idx="59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B66D34D-0F25-45A1-9F99-855E0092FC17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7" name="ZoneTexte 20"/>
          <p:cNvSpPr/>
          <p:nvPr/>
        </p:nvSpPr>
        <p:spPr>
          <a:xfrm>
            <a:off x="184320" y="-478440"/>
            <a:ext cx="480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Defining extreme values with an MTOW threshold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ZoneTexte 43"/>
          <p:cNvSpPr/>
          <p:nvPr/>
        </p:nvSpPr>
        <p:spPr>
          <a:xfrm>
            <a:off x="4765680" y="108720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ZoneTexte 44"/>
          <p:cNvSpPr/>
          <p:nvPr/>
        </p:nvSpPr>
        <p:spPr>
          <a:xfrm>
            <a:off x="7603920" y="1087200"/>
            <a:ext cx="86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Jakarta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ZoneTexte 45"/>
          <p:cNvSpPr/>
          <p:nvPr/>
        </p:nvSpPr>
        <p:spPr>
          <a:xfrm>
            <a:off x="10439280" y="108720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ZoneTexte 33"/>
          <p:cNvSpPr/>
          <p:nvPr/>
        </p:nvSpPr>
        <p:spPr>
          <a:xfrm>
            <a:off x="6031080" y="2152080"/>
            <a:ext cx="9187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chemeClr val="accent1"/>
                </a:solidFill>
                <a:latin typeface="Calibri"/>
                <a:ea typeface="Arial"/>
              </a:rPr>
              <a:t>Critical days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ZoneTexte 48"/>
          <p:cNvSpPr/>
          <p:nvPr/>
        </p:nvSpPr>
        <p:spPr>
          <a:xfrm>
            <a:off x="136080" y="1078560"/>
            <a:ext cx="3727440" cy="12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MTOW threshold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Critical domain defined for 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ZoneTexte 50"/>
          <p:cNvSpPr/>
          <p:nvPr/>
        </p:nvSpPr>
        <p:spPr>
          <a:xfrm>
            <a:off x="4536000" y="5014800"/>
            <a:ext cx="1828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3 240 critical days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(29.6 % of days)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ZoneTexte 51"/>
          <p:cNvSpPr/>
          <p:nvPr/>
        </p:nvSpPr>
        <p:spPr>
          <a:xfrm>
            <a:off x="7227720" y="5014800"/>
            <a:ext cx="19443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10 958 critical days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(100% of days)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ZoneTexte 52"/>
          <p:cNvSpPr/>
          <p:nvPr/>
        </p:nvSpPr>
        <p:spPr>
          <a:xfrm>
            <a:off x="9951120" y="5014800"/>
            <a:ext cx="1828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4 400 critical days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(40.2% of days)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ZoneTexte 53"/>
          <p:cNvSpPr/>
          <p:nvPr/>
        </p:nvSpPr>
        <p:spPr>
          <a:xfrm>
            <a:off x="189720" y="5171040"/>
            <a:ext cx="4329000" cy="9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Focuses on all input variables that give performance defined as critical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Con: Variable number of critical 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ZoneTexte 61"/>
          <p:cNvSpPr/>
          <p:nvPr/>
        </p:nvSpPr>
        <p:spPr>
          <a:xfrm>
            <a:off x="2212200" y="3904560"/>
            <a:ext cx="949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Input data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28" name="Connecteur droit avec flèche 62"/>
          <p:cNvCxnSpPr/>
          <p:nvPr/>
        </p:nvCxnSpPr>
        <p:spPr>
          <a:xfrm flipV="1">
            <a:off x="2678760" y="2795760"/>
            <a:ext cx="360" cy="1029240"/>
          </a:xfrm>
          <a:prstGeom prst="straightConnector1">
            <a:avLst/>
          </a:prstGeom>
          <a:ln w="19050">
            <a:solidFill>
              <a:srgbClr val="00b0f0"/>
            </a:solidFill>
            <a:prstDash val="sysDot"/>
            <a:tailEnd len="med" type="triangle" w="med"/>
          </a:ln>
        </p:spPr>
      </p:cxnSp>
      <p:sp>
        <p:nvSpPr>
          <p:cNvPr id="529" name="ZoneTexte 63"/>
          <p:cNvSpPr/>
          <p:nvPr/>
        </p:nvSpPr>
        <p:spPr>
          <a:xfrm>
            <a:off x="2336760" y="2324520"/>
            <a:ext cx="7146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b0f0"/>
                </a:solidFill>
                <a:latin typeface="Calibri"/>
                <a:ea typeface="Arial"/>
              </a:rPr>
              <a:t>Output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b0f0"/>
                </a:solidFill>
                <a:latin typeface="Calibri"/>
                <a:ea typeface="Arial"/>
              </a:rPr>
              <a:t>MTOW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ZoneTexte 64"/>
          <p:cNvSpPr/>
          <p:nvPr/>
        </p:nvSpPr>
        <p:spPr>
          <a:xfrm>
            <a:off x="2332800" y="3158280"/>
            <a:ext cx="691920" cy="454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Arial"/>
              </a:rPr>
              <a:t>Aircraft model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Demi-tour 65"/>
          <p:cNvSpPr/>
          <p:nvPr/>
        </p:nvSpPr>
        <p:spPr>
          <a:xfrm flipV="1" rot="5400000">
            <a:off x="1223640" y="3256920"/>
            <a:ext cx="1692360" cy="370080"/>
          </a:xfrm>
          <a:prstGeom prst="uturnArrow">
            <a:avLst>
              <a:gd name="adj1" fmla="val 849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dd1f19"/>
          </a:solidFill>
          <a:ln>
            <a:solidFill>
              <a:srgbClr val="600d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532" name="ZoneTexte 66"/>
          <p:cNvSpPr/>
          <p:nvPr/>
        </p:nvSpPr>
        <p:spPr>
          <a:xfrm>
            <a:off x="93960" y="3119400"/>
            <a:ext cx="1787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2"/>
                </a:solidFill>
                <a:latin typeface="Calibri"/>
                <a:ea typeface="Arial"/>
              </a:rPr>
              <a:t>Critical threshold definition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ZoneTexte 67"/>
          <p:cNvSpPr/>
          <p:nvPr/>
        </p:nvSpPr>
        <p:spPr>
          <a:xfrm>
            <a:off x="5511240" y="5871960"/>
            <a:ext cx="222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 </a:t>
            </a: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Max Take-Off Weight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38240" y="2100240"/>
            <a:ext cx="6245640" cy="837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indent="0"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Georgia"/>
                <a:ea typeface="Georgia"/>
              </a:rPr>
              <a:t>Introduction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1127520" y="3141360"/>
            <a:ext cx="666000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buNone/>
            </a:pPr>
            <a:endParaRPr b="0" lang="fr-FR" sz="2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235" name="Picture 2" descr="Cerfacs - Entrez dans le monde de la haute performance..."/>
          <p:cNvPicPr/>
          <p:nvPr/>
        </p:nvPicPr>
        <p:blipFill>
          <a:blip r:embed="rId1"/>
          <a:stretch/>
        </p:blipFill>
        <p:spPr>
          <a:xfrm>
            <a:off x="6672240" y="5589360"/>
            <a:ext cx="2673000" cy="73224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3"/>
          <p:cNvSpPr>
            <a:spLocks noGrp="1"/>
          </p:cNvSpPr>
          <p:nvPr>
            <p:ph type="dt" idx="13"/>
          </p:nvPr>
        </p:nvSpPr>
        <p:spPr>
          <a:xfrm>
            <a:off x="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ftr" idx="14"/>
          </p:nvPr>
        </p:nvSpPr>
        <p:spPr>
          <a:xfrm>
            <a:off x="4038480" y="6586560"/>
            <a:ext cx="41144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69EE453-785F-4695-8892-BB9F729E3E08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Image 13" descr=""/>
          <p:cNvPicPr/>
          <p:nvPr/>
        </p:nvPicPr>
        <p:blipFill>
          <a:blip r:embed="rId1"/>
          <a:srcRect l="17492" t="0" r="21768" b="0"/>
          <a:stretch/>
        </p:blipFill>
        <p:spPr>
          <a:xfrm>
            <a:off x="2999520" y="1211040"/>
            <a:ext cx="3206520" cy="3959640"/>
          </a:xfrm>
          <a:prstGeom prst="rect">
            <a:avLst/>
          </a:prstGeom>
          <a:ln w="0">
            <a:noFill/>
          </a:ln>
        </p:spPr>
      </p:pic>
      <p:pic>
        <p:nvPicPr>
          <p:cNvPr id="535" name="Image 17" descr=""/>
          <p:cNvPicPr/>
          <p:nvPr/>
        </p:nvPicPr>
        <p:blipFill>
          <a:blip r:embed="rId2"/>
          <a:srcRect l="17983" t="0" r="19217" b="0"/>
          <a:stretch/>
        </p:blipFill>
        <p:spPr>
          <a:xfrm>
            <a:off x="6132600" y="1159560"/>
            <a:ext cx="3315240" cy="3959640"/>
          </a:xfrm>
          <a:prstGeom prst="rect">
            <a:avLst/>
          </a:prstGeom>
          <a:ln w="0">
            <a:noFill/>
          </a:ln>
        </p:spPr>
      </p:pic>
      <p:pic>
        <p:nvPicPr>
          <p:cNvPr id="536" name="Image 19" descr=""/>
          <p:cNvPicPr/>
          <p:nvPr/>
        </p:nvPicPr>
        <p:blipFill>
          <a:blip r:embed="rId3"/>
          <a:srcRect l="17085" t="0" r="20115" b="0"/>
          <a:stretch/>
        </p:blipFill>
        <p:spPr>
          <a:xfrm>
            <a:off x="9076320" y="1123200"/>
            <a:ext cx="3315240" cy="3959640"/>
          </a:xfrm>
          <a:prstGeom prst="rect">
            <a:avLst/>
          </a:prstGeom>
          <a:ln w="0">
            <a:noFill/>
          </a:ln>
        </p:spPr>
      </p:pic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Critical MTOW threshold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 type="dt" idx="60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ftr" idx="61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0" name="PlaceHolder 4"/>
          <p:cNvSpPr>
            <a:spLocks noGrp="1"/>
          </p:cNvSpPr>
          <p:nvPr>
            <p:ph type="sldNum" idx="62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52A588-9B5F-466B-A7D1-2EFDED43FBF0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1" name="ZoneTexte 20"/>
          <p:cNvSpPr/>
          <p:nvPr/>
        </p:nvSpPr>
        <p:spPr>
          <a:xfrm>
            <a:off x="184320" y="-478440"/>
            <a:ext cx="4807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Defining extreme values with an MTOW threshold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ZoneTexte 39"/>
          <p:cNvSpPr/>
          <p:nvPr/>
        </p:nvSpPr>
        <p:spPr>
          <a:xfrm>
            <a:off x="2212200" y="3904560"/>
            <a:ext cx="9493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Input data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543" name="Connecteur droit avec flèche 40"/>
          <p:cNvCxnSpPr/>
          <p:nvPr/>
        </p:nvCxnSpPr>
        <p:spPr>
          <a:xfrm flipV="1">
            <a:off x="2678760" y="2795760"/>
            <a:ext cx="360" cy="1029240"/>
          </a:xfrm>
          <a:prstGeom prst="straightConnector1">
            <a:avLst/>
          </a:prstGeom>
          <a:ln w="19050">
            <a:solidFill>
              <a:srgbClr val="00b0f0"/>
            </a:solidFill>
            <a:prstDash val="sysDot"/>
            <a:tailEnd len="med" type="triangle" w="med"/>
          </a:ln>
        </p:spPr>
      </p:cxnSp>
      <p:sp>
        <p:nvSpPr>
          <p:cNvPr id="544" name="ZoneTexte 41"/>
          <p:cNvSpPr/>
          <p:nvPr/>
        </p:nvSpPr>
        <p:spPr>
          <a:xfrm>
            <a:off x="2336760" y="2324520"/>
            <a:ext cx="7146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b0f0"/>
                </a:solidFill>
                <a:latin typeface="Calibri"/>
                <a:ea typeface="Arial"/>
              </a:rPr>
              <a:t>Output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b0f0"/>
                </a:solidFill>
                <a:latin typeface="Calibri"/>
                <a:ea typeface="Arial"/>
              </a:rPr>
              <a:t>MTOW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ZoneTexte 42"/>
          <p:cNvSpPr/>
          <p:nvPr/>
        </p:nvSpPr>
        <p:spPr>
          <a:xfrm>
            <a:off x="2332800" y="3158280"/>
            <a:ext cx="691920" cy="454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0"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Arial"/>
              </a:rPr>
              <a:t>Aircraft model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ZoneTexte 43"/>
          <p:cNvSpPr/>
          <p:nvPr/>
        </p:nvSpPr>
        <p:spPr>
          <a:xfrm>
            <a:off x="4765680" y="108720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ZoneTexte 44"/>
          <p:cNvSpPr/>
          <p:nvPr/>
        </p:nvSpPr>
        <p:spPr>
          <a:xfrm>
            <a:off x="7603920" y="1087200"/>
            <a:ext cx="86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Jakarta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ZoneTexte 45"/>
          <p:cNvSpPr/>
          <p:nvPr/>
        </p:nvSpPr>
        <p:spPr>
          <a:xfrm>
            <a:off x="10439280" y="108720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ZoneTexte 33"/>
          <p:cNvSpPr/>
          <p:nvPr/>
        </p:nvSpPr>
        <p:spPr>
          <a:xfrm>
            <a:off x="6031080" y="2152080"/>
            <a:ext cx="918720" cy="27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chemeClr val="accent1"/>
                </a:solidFill>
                <a:latin typeface="Calibri"/>
                <a:ea typeface="Arial"/>
              </a:rPr>
              <a:t>Critical days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0" name="ZoneTexte 48"/>
          <p:cNvSpPr/>
          <p:nvPr/>
        </p:nvSpPr>
        <p:spPr>
          <a:xfrm>
            <a:off x="136080" y="1078560"/>
            <a:ext cx="3727440" cy="124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MTOW threshold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Critical domain defined for 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ZoneTexte 50"/>
          <p:cNvSpPr/>
          <p:nvPr/>
        </p:nvSpPr>
        <p:spPr>
          <a:xfrm>
            <a:off x="4536000" y="5014800"/>
            <a:ext cx="1828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3 240 critical days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(7.7 % of days)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ZoneTexte 51"/>
          <p:cNvSpPr/>
          <p:nvPr/>
        </p:nvSpPr>
        <p:spPr>
          <a:xfrm>
            <a:off x="7286040" y="5014800"/>
            <a:ext cx="1828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9 669 critical days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(88.2% of days)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ZoneTexte 52"/>
          <p:cNvSpPr/>
          <p:nvPr/>
        </p:nvSpPr>
        <p:spPr>
          <a:xfrm>
            <a:off x="10034640" y="5014800"/>
            <a:ext cx="1661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993 critical days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(9.0% of days)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ZoneTexte 53"/>
          <p:cNvSpPr/>
          <p:nvPr/>
        </p:nvSpPr>
        <p:spPr>
          <a:xfrm>
            <a:off x="189720" y="5171040"/>
            <a:ext cx="4329000" cy="9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Focuses on all input variables that give performance defined as critical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Con: Variable number of critical 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Demi-tour 21"/>
          <p:cNvSpPr/>
          <p:nvPr/>
        </p:nvSpPr>
        <p:spPr>
          <a:xfrm flipV="1" rot="5400000">
            <a:off x="1223640" y="3256920"/>
            <a:ext cx="1692360" cy="370080"/>
          </a:xfrm>
          <a:prstGeom prst="uturnArrow">
            <a:avLst>
              <a:gd name="adj1" fmla="val 849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rgbClr val="dd1f19"/>
          </a:solidFill>
          <a:ln>
            <a:solidFill>
              <a:srgbClr val="600d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556" name="ZoneTexte 22"/>
          <p:cNvSpPr/>
          <p:nvPr/>
        </p:nvSpPr>
        <p:spPr>
          <a:xfrm>
            <a:off x="93960" y="3119400"/>
            <a:ext cx="17874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2"/>
                </a:solidFill>
                <a:latin typeface="Calibri"/>
                <a:ea typeface="Arial"/>
              </a:rPr>
              <a:t>Critical threshold definition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ZoneTexte 23"/>
          <p:cNvSpPr/>
          <p:nvPr/>
        </p:nvSpPr>
        <p:spPr>
          <a:xfrm>
            <a:off x="5511240" y="5871960"/>
            <a:ext cx="222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 </a:t>
            </a: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Max Take-Off Weight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38240" y="2100240"/>
            <a:ext cx="7505280" cy="837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5000"/>
          </a:bodyPr>
          <a:p>
            <a:pPr indent="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Georgia"/>
                <a:ea typeface="Georgia"/>
              </a:rPr>
              <a:t>Fitting input distribution and sensitivity analysis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 type="subTitle"/>
          </p:nvPr>
        </p:nvSpPr>
        <p:spPr>
          <a:xfrm>
            <a:off x="138240" y="2937600"/>
            <a:ext cx="750528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For critical data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dt" idx="63"/>
          </p:nvPr>
        </p:nvSpPr>
        <p:spPr>
          <a:xfrm>
            <a:off x="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1" name="PlaceHolder 4"/>
          <p:cNvSpPr>
            <a:spLocks noGrp="1"/>
          </p:cNvSpPr>
          <p:nvPr>
            <p:ph type="ftr" idx="64"/>
          </p:nvPr>
        </p:nvSpPr>
        <p:spPr>
          <a:xfrm>
            <a:off x="4038480" y="6586560"/>
            <a:ext cx="41144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05F657-51C2-4741-86A5-7F41BB0F9F8B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Input distribution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dt" idx="65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ftr" idx="66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5" name="PlaceHolder 4"/>
          <p:cNvSpPr>
            <a:spLocks noGrp="1"/>
          </p:cNvSpPr>
          <p:nvPr>
            <p:ph type="sldNum" idx="67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12AB293-EB4E-497B-AFCD-33BAA6E0AFDD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21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6" name="ZoneTexte 8"/>
          <p:cNvSpPr/>
          <p:nvPr/>
        </p:nvSpPr>
        <p:spPr>
          <a:xfrm>
            <a:off x="12960" y="91296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7" name="Espace réservé du contenu 7" descr="Une image contenant texte, diagramme, Tracé, capture d’écran&#10;&#10;Description générée automatiquement"/>
          <p:cNvPicPr/>
          <p:nvPr/>
        </p:nvPicPr>
        <p:blipFill>
          <a:blip r:embed="rId1"/>
          <a:srcRect l="0" t="9979" r="0" b="0"/>
          <a:stretch/>
        </p:blipFill>
        <p:spPr>
          <a:xfrm>
            <a:off x="16560" y="1484640"/>
            <a:ext cx="6078960" cy="5472360"/>
          </a:xfrm>
          <a:prstGeom prst="rect">
            <a:avLst/>
          </a:prstGeom>
          <a:ln w="0">
            <a:noFill/>
          </a:ln>
        </p:spPr>
      </p:pic>
      <p:sp>
        <p:nvSpPr>
          <p:cNvPr id="568" name="ZoneTexte 10"/>
          <p:cNvSpPr/>
          <p:nvPr/>
        </p:nvSpPr>
        <p:spPr>
          <a:xfrm>
            <a:off x="5807880" y="1487880"/>
            <a:ext cx="2215080" cy="115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Every day of the year: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432ff"/>
                </a:solidFill>
                <a:latin typeface="Calibri"/>
                <a:ea typeface="Arial"/>
              </a:rPr>
              <a:t>10 956 points</a:t>
            </a: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Only critical days: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chemeClr val="accent1"/>
                </a:solidFill>
                <a:latin typeface="Calibri"/>
                <a:ea typeface="Arial"/>
              </a:rPr>
              <a:t>3 240 </a:t>
            </a: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points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ZoneTexte 11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Critical input distribution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1" name="PlaceHolder 2"/>
          <p:cNvSpPr>
            <a:spLocks noGrp="1"/>
          </p:cNvSpPr>
          <p:nvPr>
            <p:ph type="dt" idx="68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ftr" idx="69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3" name="PlaceHolder 4"/>
          <p:cNvSpPr>
            <a:spLocks noGrp="1"/>
          </p:cNvSpPr>
          <p:nvPr>
            <p:ph type="sldNum" idx="70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75FE7F7-8676-402D-B1C3-2A84C5028150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21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74" name="Image 7" descr=""/>
          <p:cNvPicPr/>
          <p:nvPr/>
        </p:nvPicPr>
        <p:blipFill>
          <a:blip r:embed="rId1"/>
          <a:srcRect l="0" t="10218" r="0" b="0"/>
          <a:stretch/>
        </p:blipFill>
        <p:spPr>
          <a:xfrm>
            <a:off x="-312840" y="1427400"/>
            <a:ext cx="6078960" cy="5457600"/>
          </a:xfrm>
          <a:prstGeom prst="rect">
            <a:avLst/>
          </a:prstGeom>
          <a:ln w="0">
            <a:noFill/>
          </a:ln>
        </p:spPr>
      </p:pic>
      <p:pic>
        <p:nvPicPr>
          <p:cNvPr id="575" name="Espace réservé du contenu 7" descr="Une image contenant texte, diagramme, Tracé, capture d’écran&#10;&#10;Description générée automatiquement"/>
          <p:cNvPicPr/>
          <p:nvPr/>
        </p:nvPicPr>
        <p:blipFill>
          <a:blip r:embed="rId2"/>
          <a:srcRect l="12302" t="36100" r="66798" b="11693"/>
          <a:stretch/>
        </p:blipFill>
        <p:spPr>
          <a:xfrm>
            <a:off x="509400" y="3032280"/>
            <a:ext cx="374400" cy="935640"/>
          </a:xfrm>
          <a:prstGeom prst="rect">
            <a:avLst/>
          </a:prstGeom>
          <a:ln w="0">
            <a:noFill/>
          </a:ln>
        </p:spPr>
      </p:pic>
      <p:pic>
        <p:nvPicPr>
          <p:cNvPr id="576" name="Espace réservé du contenu 7" descr="Une image contenant texte, diagramme, Tracé, capture d’écran&#10;&#10;Description générée automatiquement"/>
          <p:cNvPicPr/>
          <p:nvPr/>
        </p:nvPicPr>
        <p:blipFill>
          <a:blip r:embed="rId3"/>
          <a:srcRect l="36037" t="10866" r="9667" b="67184"/>
          <a:stretch/>
        </p:blipFill>
        <p:spPr>
          <a:xfrm>
            <a:off x="4181760" y="1551240"/>
            <a:ext cx="973080" cy="393120"/>
          </a:xfrm>
          <a:prstGeom prst="rect">
            <a:avLst/>
          </a:prstGeom>
          <a:ln w="0">
            <a:noFill/>
          </a:ln>
        </p:spPr>
      </p:pic>
      <p:pic>
        <p:nvPicPr>
          <p:cNvPr id="577" name="Espace réservé du contenu 7" descr="Une image contenant texte, diagramme, Tracé, capture d’écran&#10;&#10;Description générée automatiquement"/>
          <p:cNvPicPr/>
          <p:nvPr/>
        </p:nvPicPr>
        <p:blipFill>
          <a:blip r:embed="rId4"/>
          <a:srcRect l="37409" t="35738" r="9848" b="9966"/>
          <a:stretch/>
        </p:blipFill>
        <p:spPr>
          <a:xfrm>
            <a:off x="4469760" y="3048840"/>
            <a:ext cx="663120" cy="682560"/>
          </a:xfrm>
          <a:prstGeom prst="rect">
            <a:avLst/>
          </a:prstGeom>
          <a:ln w="0">
            <a:noFill/>
          </a:ln>
        </p:spPr>
      </p:pic>
      <p:sp>
        <p:nvSpPr>
          <p:cNvPr id="578" name="ZoneTexte 10"/>
          <p:cNvSpPr/>
          <p:nvPr/>
        </p:nvSpPr>
        <p:spPr>
          <a:xfrm>
            <a:off x="12960" y="91296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ZoneTexte 11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ZoneTexte 15"/>
          <p:cNvSpPr/>
          <p:nvPr/>
        </p:nvSpPr>
        <p:spPr>
          <a:xfrm rot="16200000">
            <a:off x="-183240" y="458928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ZoneTexte 16"/>
          <p:cNvSpPr/>
          <p:nvPr/>
        </p:nvSpPr>
        <p:spPr>
          <a:xfrm>
            <a:off x="3208680" y="63590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Dependency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dt" idx="71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ftr" idx="72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sldNum" idx="73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7508A3-3FA3-4BCA-AEA5-A8DC2D2F1AE5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21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86" name="Image 7" descr=""/>
          <p:cNvPicPr/>
          <p:nvPr/>
        </p:nvPicPr>
        <p:blipFill>
          <a:blip r:embed="rId1"/>
          <a:srcRect l="0" t="10218" r="0" b="0"/>
          <a:stretch/>
        </p:blipFill>
        <p:spPr>
          <a:xfrm>
            <a:off x="-312840" y="1427400"/>
            <a:ext cx="6078960" cy="5457600"/>
          </a:xfrm>
          <a:prstGeom prst="rect">
            <a:avLst/>
          </a:prstGeom>
          <a:ln w="0">
            <a:noFill/>
          </a:ln>
        </p:spPr>
      </p:pic>
      <p:pic>
        <p:nvPicPr>
          <p:cNvPr id="587" name="Image 30" descr="Une image contenant texte, carte&#10;&#10;Description générée automatiquement"/>
          <p:cNvPicPr/>
          <p:nvPr/>
        </p:nvPicPr>
        <p:blipFill>
          <a:blip r:embed="rId2"/>
          <a:srcRect l="0" t="8303" r="0" b="0"/>
          <a:stretch/>
        </p:blipFill>
        <p:spPr>
          <a:xfrm>
            <a:off x="5159880" y="1468440"/>
            <a:ext cx="4047120" cy="3710880"/>
          </a:xfrm>
          <a:prstGeom prst="rect">
            <a:avLst/>
          </a:prstGeom>
          <a:ln w="0">
            <a:noFill/>
          </a:ln>
        </p:spPr>
      </p:pic>
      <p:sp>
        <p:nvSpPr>
          <p:cNvPr id="588" name="ZoneTexte 26"/>
          <p:cNvSpPr/>
          <p:nvPr/>
        </p:nvSpPr>
        <p:spPr>
          <a:xfrm>
            <a:off x="5469840" y="912960"/>
            <a:ext cx="365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Fitting an Empirical Bernstein Copula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9" name="Espace réservé du contenu 7" descr="Une image contenant texte, diagramme, Tracé, capture d’écran&#10;&#10;Description générée automatiquement"/>
          <p:cNvPicPr/>
          <p:nvPr/>
        </p:nvPicPr>
        <p:blipFill>
          <a:blip r:embed="rId3"/>
          <a:srcRect l="12302" t="36100" r="66798" b="11693"/>
          <a:stretch/>
        </p:blipFill>
        <p:spPr>
          <a:xfrm>
            <a:off x="509400" y="3032280"/>
            <a:ext cx="374400" cy="935640"/>
          </a:xfrm>
          <a:prstGeom prst="rect">
            <a:avLst/>
          </a:prstGeom>
          <a:ln w="0">
            <a:noFill/>
          </a:ln>
        </p:spPr>
      </p:pic>
      <p:pic>
        <p:nvPicPr>
          <p:cNvPr id="590" name="Espace réservé du contenu 7" descr="Une image contenant texte, diagramme, Tracé, capture d’écran&#10;&#10;Description générée automatiquement"/>
          <p:cNvPicPr/>
          <p:nvPr/>
        </p:nvPicPr>
        <p:blipFill>
          <a:blip r:embed="rId4"/>
          <a:srcRect l="36037" t="10866" r="9667" b="67184"/>
          <a:stretch/>
        </p:blipFill>
        <p:spPr>
          <a:xfrm>
            <a:off x="4181760" y="1551240"/>
            <a:ext cx="973080" cy="393120"/>
          </a:xfrm>
          <a:prstGeom prst="rect">
            <a:avLst/>
          </a:prstGeom>
          <a:ln w="0">
            <a:noFill/>
          </a:ln>
        </p:spPr>
      </p:pic>
      <p:pic>
        <p:nvPicPr>
          <p:cNvPr id="591" name="Espace réservé du contenu 7" descr="Une image contenant texte, diagramme, Tracé, capture d’écran&#10;&#10;Description générée automatiquement"/>
          <p:cNvPicPr/>
          <p:nvPr/>
        </p:nvPicPr>
        <p:blipFill>
          <a:blip r:embed="rId5"/>
          <a:srcRect l="37409" t="35738" r="9848" b="9966"/>
          <a:stretch/>
        </p:blipFill>
        <p:spPr>
          <a:xfrm>
            <a:off x="4469760" y="3048840"/>
            <a:ext cx="663120" cy="682560"/>
          </a:xfrm>
          <a:prstGeom prst="rect">
            <a:avLst/>
          </a:prstGeom>
          <a:ln w="0">
            <a:noFill/>
          </a:ln>
        </p:spPr>
      </p:pic>
      <p:sp>
        <p:nvSpPr>
          <p:cNvPr id="592" name="ZoneTexte 10"/>
          <p:cNvSpPr/>
          <p:nvPr/>
        </p:nvSpPr>
        <p:spPr>
          <a:xfrm>
            <a:off x="12960" y="91296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ZoneTexte 11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ZoneTexte 13"/>
          <p:cNvSpPr/>
          <p:nvPr/>
        </p:nvSpPr>
        <p:spPr>
          <a:xfrm>
            <a:off x="9064080" y="4013280"/>
            <a:ext cx="1998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Copula PDF 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Accolade fermante 14"/>
          <p:cNvSpPr/>
          <p:nvPr/>
        </p:nvSpPr>
        <p:spPr>
          <a:xfrm>
            <a:off x="8850960" y="3616920"/>
            <a:ext cx="102960" cy="1079640"/>
          </a:xfrm>
          <a:custGeom>
            <a:avLst/>
            <a:gdLst>
              <a:gd name="textAreaLeft" fmla="*/ 0 w 102960"/>
              <a:gd name="textAreaRight" fmla="*/ 103320 w 102960"/>
              <a:gd name="textAreaTop" fmla="*/ 0 h 1079640"/>
              <a:gd name="textAreaBottom" fmla="*/ 1080000 h 1079640"/>
            </a:gdLst>
            <a:ahLst/>
            <a:rect l="textAreaLeft" t="textAreaTop" r="textAreaRight" b="textAreaBottom"/>
            <a:pathLst>
              <a:path stroke="0" w="103497" h="108012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79195" y="150599"/>
                  <a:pt x="56320" y="337650"/>
                  <a:pt x="51749" y="464450"/>
                </a:cubicBezTo>
                <a:cubicBezTo>
                  <a:pt x="48111" y="509761"/>
                  <a:pt x="74448" y="542657"/>
                  <a:pt x="103498" y="540060"/>
                </a:cubicBezTo>
                <a:cubicBezTo>
                  <a:pt x="69893" y="537311"/>
                  <a:pt x="55064" y="575496"/>
                  <a:pt x="51749" y="615670"/>
                </a:cubicBezTo>
                <a:cubicBezTo>
                  <a:pt x="18408" y="676604"/>
                  <a:pt x="53476" y="889596"/>
                  <a:pt x="51749" y="1004510"/>
                </a:cubicBezTo>
                <a:cubicBezTo>
                  <a:pt x="48239" y="1045731"/>
                  <a:pt x="26072" y="1082481"/>
                  <a:pt x="0" y="1080120"/>
                </a:cubicBezTo>
                <a:cubicBezTo>
                  <a:pt x="46495" y="837979"/>
                  <a:pt x="-8211" y="535274"/>
                  <a:pt x="0" y="0"/>
                </a:cubicBezTo>
                <a:close/>
              </a:path>
              <a:path fill="none" w="103497" h="108012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84249" y="253998"/>
                  <a:pt x="23921" y="384537"/>
                  <a:pt x="51749" y="464450"/>
                </a:cubicBezTo>
                <a:cubicBezTo>
                  <a:pt x="51055" y="507449"/>
                  <a:pt x="76719" y="541398"/>
                  <a:pt x="103498" y="540060"/>
                </a:cubicBezTo>
                <a:cubicBezTo>
                  <a:pt x="74890" y="540728"/>
                  <a:pt x="58547" y="569880"/>
                  <a:pt x="51749" y="615670"/>
                </a:cubicBezTo>
                <a:cubicBezTo>
                  <a:pt x="59631" y="695886"/>
                  <a:pt x="66355" y="905944"/>
                  <a:pt x="51749" y="1004510"/>
                </a:cubicBezTo>
                <a:cubicBezTo>
                  <a:pt x="52933" y="1048612"/>
                  <a:pt x="26519" y="1081207"/>
                  <a:pt x="0" y="1080120"/>
                </a:cubicBezTo>
              </a:path>
              <a:path fill="none" stroke="0" w="103497" h="108012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6026" y="130657"/>
                  <a:pt x="56860" y="292573"/>
                  <a:pt x="51749" y="464450"/>
                </a:cubicBezTo>
                <a:cubicBezTo>
                  <a:pt x="52052" y="506660"/>
                  <a:pt x="75097" y="541910"/>
                  <a:pt x="103498" y="540060"/>
                </a:cubicBezTo>
                <a:cubicBezTo>
                  <a:pt x="77099" y="543420"/>
                  <a:pt x="53562" y="576133"/>
                  <a:pt x="51749" y="615670"/>
                </a:cubicBezTo>
                <a:cubicBezTo>
                  <a:pt x="84161" y="780997"/>
                  <a:pt x="39733" y="896989"/>
                  <a:pt x="51749" y="1004510"/>
                </a:cubicBezTo>
                <a:cubicBezTo>
                  <a:pt x="50081" y="1046542"/>
                  <a:pt x="24320" y="1077180"/>
                  <a:pt x="0" y="108012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596" name="ZoneTexte 15"/>
          <p:cNvSpPr/>
          <p:nvPr/>
        </p:nvSpPr>
        <p:spPr>
          <a:xfrm rot="16200000">
            <a:off x="-183240" y="458928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ZoneTexte 16"/>
          <p:cNvSpPr/>
          <p:nvPr/>
        </p:nvSpPr>
        <p:spPr>
          <a:xfrm>
            <a:off x="3208680" y="63590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ZoneTexte 18"/>
          <p:cNvSpPr/>
          <p:nvPr/>
        </p:nvSpPr>
        <p:spPr>
          <a:xfrm>
            <a:off x="6566040" y="124596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Dependency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 type="dt" idx="74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 type="ftr" idx="75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2" name="PlaceHolder 4"/>
          <p:cNvSpPr>
            <a:spLocks noGrp="1"/>
          </p:cNvSpPr>
          <p:nvPr>
            <p:ph type="sldNum" idx="76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6A4BBA9-62EC-4A28-B062-1C097DE9D6F8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21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03" name="Image 7" descr=""/>
          <p:cNvPicPr/>
          <p:nvPr/>
        </p:nvPicPr>
        <p:blipFill>
          <a:blip r:embed="rId1"/>
          <a:srcRect l="0" t="10218" r="0" b="0"/>
          <a:stretch/>
        </p:blipFill>
        <p:spPr>
          <a:xfrm>
            <a:off x="-312840" y="1427400"/>
            <a:ext cx="6078960" cy="5457600"/>
          </a:xfrm>
          <a:prstGeom prst="rect">
            <a:avLst/>
          </a:prstGeom>
          <a:ln w="0">
            <a:noFill/>
          </a:ln>
        </p:spPr>
      </p:pic>
      <p:sp>
        <p:nvSpPr>
          <p:cNvPr id="604" name="ZoneTexte 21"/>
          <p:cNvSpPr/>
          <p:nvPr/>
        </p:nvSpPr>
        <p:spPr>
          <a:xfrm>
            <a:off x="9253080" y="4845240"/>
            <a:ext cx="27428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Pearson: -0.048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Spearman: -0.018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5" name="Image 30" descr="Une image contenant texte, carte&#10;&#10;Description générée automatiquement"/>
          <p:cNvPicPr/>
          <p:nvPr/>
        </p:nvPicPr>
        <p:blipFill>
          <a:blip r:embed="rId2"/>
          <a:srcRect l="0" t="8303" r="0" b="0"/>
          <a:stretch/>
        </p:blipFill>
        <p:spPr>
          <a:xfrm>
            <a:off x="5159880" y="1468440"/>
            <a:ext cx="4047120" cy="3710880"/>
          </a:xfrm>
          <a:prstGeom prst="rect">
            <a:avLst/>
          </a:prstGeom>
          <a:ln w="0">
            <a:noFill/>
          </a:ln>
        </p:spPr>
      </p:pic>
      <p:sp>
        <p:nvSpPr>
          <p:cNvPr id="606" name="ZoneTexte 26"/>
          <p:cNvSpPr/>
          <p:nvPr/>
        </p:nvSpPr>
        <p:spPr>
          <a:xfrm>
            <a:off x="5469840" y="912960"/>
            <a:ext cx="365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Fitting an Empirical Bernstein Copula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7" name="Espace réservé du contenu 7" descr="Une image contenant texte, diagramme, Tracé, capture d’écran&#10;&#10;Description générée automatiquement"/>
          <p:cNvPicPr/>
          <p:nvPr/>
        </p:nvPicPr>
        <p:blipFill>
          <a:blip r:embed="rId3"/>
          <a:srcRect l="12302" t="36100" r="66798" b="11693"/>
          <a:stretch/>
        </p:blipFill>
        <p:spPr>
          <a:xfrm>
            <a:off x="509400" y="3032280"/>
            <a:ext cx="374400" cy="935640"/>
          </a:xfrm>
          <a:prstGeom prst="rect">
            <a:avLst/>
          </a:prstGeom>
          <a:ln w="0">
            <a:noFill/>
          </a:ln>
        </p:spPr>
      </p:pic>
      <p:pic>
        <p:nvPicPr>
          <p:cNvPr id="608" name="Espace réservé du contenu 7" descr="Une image contenant texte, diagramme, Tracé, capture d’écran&#10;&#10;Description générée automatiquement"/>
          <p:cNvPicPr/>
          <p:nvPr/>
        </p:nvPicPr>
        <p:blipFill>
          <a:blip r:embed="rId4"/>
          <a:srcRect l="36037" t="10866" r="9667" b="67184"/>
          <a:stretch/>
        </p:blipFill>
        <p:spPr>
          <a:xfrm>
            <a:off x="4181760" y="1551240"/>
            <a:ext cx="973080" cy="393120"/>
          </a:xfrm>
          <a:prstGeom prst="rect">
            <a:avLst/>
          </a:prstGeom>
          <a:ln w="0">
            <a:noFill/>
          </a:ln>
        </p:spPr>
      </p:pic>
      <p:pic>
        <p:nvPicPr>
          <p:cNvPr id="609" name="Espace réservé du contenu 7" descr="Une image contenant texte, diagramme, Tracé, capture d’écran&#10;&#10;Description générée automatiquement"/>
          <p:cNvPicPr/>
          <p:nvPr/>
        </p:nvPicPr>
        <p:blipFill>
          <a:blip r:embed="rId5"/>
          <a:srcRect l="37409" t="35738" r="9848" b="9966"/>
          <a:stretch/>
        </p:blipFill>
        <p:spPr>
          <a:xfrm>
            <a:off x="4469760" y="3048840"/>
            <a:ext cx="663120" cy="682560"/>
          </a:xfrm>
          <a:prstGeom prst="rect">
            <a:avLst/>
          </a:prstGeom>
          <a:ln w="0">
            <a:noFill/>
          </a:ln>
        </p:spPr>
      </p:pic>
      <p:sp>
        <p:nvSpPr>
          <p:cNvPr id="610" name="ZoneTexte 10"/>
          <p:cNvSpPr/>
          <p:nvPr/>
        </p:nvSpPr>
        <p:spPr>
          <a:xfrm>
            <a:off x="12960" y="91296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ZoneTexte 11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ZoneTexte 8"/>
          <p:cNvSpPr/>
          <p:nvPr/>
        </p:nvSpPr>
        <p:spPr>
          <a:xfrm>
            <a:off x="5544720" y="5066280"/>
            <a:ext cx="3277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Difference between lowest and highest density: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0.27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ZoneTexte 13"/>
          <p:cNvSpPr/>
          <p:nvPr/>
        </p:nvSpPr>
        <p:spPr>
          <a:xfrm>
            <a:off x="9064080" y="4013280"/>
            <a:ext cx="1998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Copula PDF 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Accolade fermante 14"/>
          <p:cNvSpPr/>
          <p:nvPr/>
        </p:nvSpPr>
        <p:spPr>
          <a:xfrm>
            <a:off x="8850960" y="3616920"/>
            <a:ext cx="102960" cy="1079640"/>
          </a:xfrm>
          <a:custGeom>
            <a:avLst/>
            <a:gdLst>
              <a:gd name="textAreaLeft" fmla="*/ 0 w 102960"/>
              <a:gd name="textAreaRight" fmla="*/ 103320 w 102960"/>
              <a:gd name="textAreaTop" fmla="*/ 0 h 1079640"/>
              <a:gd name="textAreaBottom" fmla="*/ 1080000 h 1079640"/>
            </a:gdLst>
            <a:ahLst/>
            <a:rect l="textAreaLeft" t="textAreaTop" r="textAreaRight" b="textAreaBottom"/>
            <a:pathLst>
              <a:path stroke="0" w="103497" h="108012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79195" y="150599"/>
                  <a:pt x="56320" y="337650"/>
                  <a:pt x="51749" y="464450"/>
                </a:cubicBezTo>
                <a:cubicBezTo>
                  <a:pt x="48111" y="509761"/>
                  <a:pt x="74448" y="542657"/>
                  <a:pt x="103498" y="540060"/>
                </a:cubicBezTo>
                <a:cubicBezTo>
                  <a:pt x="69893" y="537311"/>
                  <a:pt x="55064" y="575496"/>
                  <a:pt x="51749" y="615670"/>
                </a:cubicBezTo>
                <a:cubicBezTo>
                  <a:pt x="18408" y="676604"/>
                  <a:pt x="53476" y="889596"/>
                  <a:pt x="51749" y="1004510"/>
                </a:cubicBezTo>
                <a:cubicBezTo>
                  <a:pt x="48239" y="1045731"/>
                  <a:pt x="26072" y="1082481"/>
                  <a:pt x="0" y="1080120"/>
                </a:cubicBezTo>
                <a:cubicBezTo>
                  <a:pt x="46495" y="837979"/>
                  <a:pt x="-8211" y="535274"/>
                  <a:pt x="0" y="0"/>
                </a:cubicBezTo>
                <a:close/>
              </a:path>
              <a:path fill="none" w="103497" h="108012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84249" y="253998"/>
                  <a:pt x="23921" y="384537"/>
                  <a:pt x="51749" y="464450"/>
                </a:cubicBezTo>
                <a:cubicBezTo>
                  <a:pt x="51055" y="507449"/>
                  <a:pt x="76719" y="541398"/>
                  <a:pt x="103498" y="540060"/>
                </a:cubicBezTo>
                <a:cubicBezTo>
                  <a:pt x="74890" y="540728"/>
                  <a:pt x="58547" y="569880"/>
                  <a:pt x="51749" y="615670"/>
                </a:cubicBezTo>
                <a:cubicBezTo>
                  <a:pt x="59631" y="695886"/>
                  <a:pt x="66355" y="905944"/>
                  <a:pt x="51749" y="1004510"/>
                </a:cubicBezTo>
                <a:cubicBezTo>
                  <a:pt x="52933" y="1048612"/>
                  <a:pt x="26519" y="1081207"/>
                  <a:pt x="0" y="1080120"/>
                </a:cubicBezTo>
              </a:path>
              <a:path fill="none" stroke="0" w="103497" h="108012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6026" y="130657"/>
                  <a:pt x="56860" y="292573"/>
                  <a:pt x="51749" y="464450"/>
                </a:cubicBezTo>
                <a:cubicBezTo>
                  <a:pt x="52052" y="506660"/>
                  <a:pt x="75097" y="541910"/>
                  <a:pt x="103498" y="540060"/>
                </a:cubicBezTo>
                <a:cubicBezTo>
                  <a:pt x="77099" y="543420"/>
                  <a:pt x="53562" y="576133"/>
                  <a:pt x="51749" y="615670"/>
                </a:cubicBezTo>
                <a:cubicBezTo>
                  <a:pt x="84161" y="780997"/>
                  <a:pt x="39733" y="896989"/>
                  <a:pt x="51749" y="1004510"/>
                </a:cubicBezTo>
                <a:cubicBezTo>
                  <a:pt x="50081" y="1046542"/>
                  <a:pt x="24320" y="1077180"/>
                  <a:pt x="0" y="108012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615" name="ZoneTexte 15"/>
          <p:cNvSpPr/>
          <p:nvPr/>
        </p:nvSpPr>
        <p:spPr>
          <a:xfrm rot="16200000">
            <a:off x="-183240" y="458928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6" name="ZoneTexte 16"/>
          <p:cNvSpPr/>
          <p:nvPr/>
        </p:nvSpPr>
        <p:spPr>
          <a:xfrm>
            <a:off x="3208680" y="63590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ZoneTexte 18"/>
          <p:cNvSpPr/>
          <p:nvPr/>
        </p:nvSpPr>
        <p:spPr>
          <a:xfrm>
            <a:off x="6566040" y="124596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Dependency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dt" idx="77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ftr" idx="78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 type="sldNum" idx="79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529D57F-7241-43B4-A63F-1C3F700F04B2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21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22" name="Image 7" descr=""/>
          <p:cNvPicPr/>
          <p:nvPr/>
        </p:nvPicPr>
        <p:blipFill>
          <a:blip r:embed="rId1"/>
          <a:srcRect l="0" t="10218" r="0" b="0"/>
          <a:stretch/>
        </p:blipFill>
        <p:spPr>
          <a:xfrm>
            <a:off x="-312840" y="1427400"/>
            <a:ext cx="6078960" cy="5457600"/>
          </a:xfrm>
          <a:prstGeom prst="rect">
            <a:avLst/>
          </a:prstGeom>
          <a:ln w="0">
            <a:noFill/>
          </a:ln>
        </p:spPr>
      </p:pic>
      <p:sp>
        <p:nvSpPr>
          <p:cNvPr id="623" name="ZoneTexte 21"/>
          <p:cNvSpPr/>
          <p:nvPr/>
        </p:nvSpPr>
        <p:spPr>
          <a:xfrm>
            <a:off x="9253080" y="4845240"/>
            <a:ext cx="27428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Pearson: -0.048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Spearman: -0.018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4" name="Image 30" descr="Une image contenant texte, carte&#10;&#10;Description générée automatiquement"/>
          <p:cNvPicPr/>
          <p:nvPr/>
        </p:nvPicPr>
        <p:blipFill>
          <a:blip r:embed="rId2"/>
          <a:srcRect l="0" t="8303" r="0" b="0"/>
          <a:stretch/>
        </p:blipFill>
        <p:spPr>
          <a:xfrm>
            <a:off x="5159880" y="1468440"/>
            <a:ext cx="4047120" cy="3710880"/>
          </a:xfrm>
          <a:prstGeom prst="rect">
            <a:avLst/>
          </a:prstGeom>
          <a:ln w="0">
            <a:noFill/>
          </a:ln>
        </p:spPr>
      </p:pic>
      <p:sp>
        <p:nvSpPr>
          <p:cNvPr id="625" name="ZoneTexte 26"/>
          <p:cNvSpPr/>
          <p:nvPr/>
        </p:nvSpPr>
        <p:spPr>
          <a:xfrm>
            <a:off x="5469840" y="912960"/>
            <a:ext cx="365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Fitting an Empirical Bernstein Copula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6" name="Espace réservé du contenu 7" descr="Une image contenant texte, diagramme, Tracé, capture d’écran&#10;&#10;Description générée automatiquement"/>
          <p:cNvPicPr/>
          <p:nvPr/>
        </p:nvPicPr>
        <p:blipFill>
          <a:blip r:embed="rId3"/>
          <a:srcRect l="12302" t="36100" r="66798" b="11693"/>
          <a:stretch/>
        </p:blipFill>
        <p:spPr>
          <a:xfrm>
            <a:off x="509400" y="3032280"/>
            <a:ext cx="374400" cy="935640"/>
          </a:xfrm>
          <a:prstGeom prst="rect">
            <a:avLst/>
          </a:prstGeom>
          <a:ln w="0">
            <a:noFill/>
          </a:ln>
        </p:spPr>
      </p:pic>
      <p:pic>
        <p:nvPicPr>
          <p:cNvPr id="627" name="Espace réservé du contenu 7" descr="Une image contenant texte, diagramme, Tracé, capture d’écran&#10;&#10;Description générée automatiquement"/>
          <p:cNvPicPr/>
          <p:nvPr/>
        </p:nvPicPr>
        <p:blipFill>
          <a:blip r:embed="rId4"/>
          <a:srcRect l="36037" t="10866" r="9667" b="67184"/>
          <a:stretch/>
        </p:blipFill>
        <p:spPr>
          <a:xfrm>
            <a:off x="4181760" y="1551240"/>
            <a:ext cx="973080" cy="393120"/>
          </a:xfrm>
          <a:prstGeom prst="rect">
            <a:avLst/>
          </a:prstGeom>
          <a:ln w="0">
            <a:noFill/>
          </a:ln>
        </p:spPr>
      </p:pic>
      <p:pic>
        <p:nvPicPr>
          <p:cNvPr id="628" name="Espace réservé du contenu 7" descr="Une image contenant texte, diagramme, Tracé, capture d’écran&#10;&#10;Description générée automatiquement"/>
          <p:cNvPicPr/>
          <p:nvPr/>
        </p:nvPicPr>
        <p:blipFill>
          <a:blip r:embed="rId5"/>
          <a:srcRect l="37409" t="35738" r="9848" b="9966"/>
          <a:stretch/>
        </p:blipFill>
        <p:spPr>
          <a:xfrm>
            <a:off x="4469760" y="3048840"/>
            <a:ext cx="663120" cy="682560"/>
          </a:xfrm>
          <a:prstGeom prst="rect">
            <a:avLst/>
          </a:prstGeom>
          <a:ln w="0">
            <a:noFill/>
          </a:ln>
        </p:spPr>
      </p:pic>
      <p:sp>
        <p:nvSpPr>
          <p:cNvPr id="629" name="ZoneTexte 10"/>
          <p:cNvSpPr/>
          <p:nvPr/>
        </p:nvSpPr>
        <p:spPr>
          <a:xfrm>
            <a:off x="12960" y="91296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ZoneTexte 11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1" name="ZoneTexte 8"/>
          <p:cNvSpPr/>
          <p:nvPr/>
        </p:nvSpPr>
        <p:spPr>
          <a:xfrm>
            <a:off x="5544720" y="5066280"/>
            <a:ext cx="3277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Difference between lowest and highest density: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0.27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ZoneTexte 13"/>
          <p:cNvSpPr/>
          <p:nvPr/>
        </p:nvSpPr>
        <p:spPr>
          <a:xfrm>
            <a:off x="9064080" y="4013280"/>
            <a:ext cx="1998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Copula PDF 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Accolade fermante 14"/>
          <p:cNvSpPr/>
          <p:nvPr/>
        </p:nvSpPr>
        <p:spPr>
          <a:xfrm>
            <a:off x="8850960" y="3616920"/>
            <a:ext cx="102960" cy="1079640"/>
          </a:xfrm>
          <a:custGeom>
            <a:avLst/>
            <a:gdLst>
              <a:gd name="textAreaLeft" fmla="*/ 0 w 102960"/>
              <a:gd name="textAreaRight" fmla="*/ 103320 w 102960"/>
              <a:gd name="textAreaTop" fmla="*/ 0 h 1079640"/>
              <a:gd name="textAreaBottom" fmla="*/ 1080000 h 1079640"/>
            </a:gdLst>
            <a:ahLst/>
            <a:rect l="textAreaLeft" t="textAreaTop" r="textAreaRight" b="textAreaBottom"/>
            <a:pathLst>
              <a:path stroke="0" w="103497" h="108012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79195" y="150599"/>
                  <a:pt x="56320" y="337650"/>
                  <a:pt x="51749" y="464450"/>
                </a:cubicBezTo>
                <a:cubicBezTo>
                  <a:pt x="48111" y="509761"/>
                  <a:pt x="74448" y="542657"/>
                  <a:pt x="103498" y="540060"/>
                </a:cubicBezTo>
                <a:cubicBezTo>
                  <a:pt x="69893" y="537311"/>
                  <a:pt x="55064" y="575496"/>
                  <a:pt x="51749" y="615670"/>
                </a:cubicBezTo>
                <a:cubicBezTo>
                  <a:pt x="18408" y="676604"/>
                  <a:pt x="53476" y="889596"/>
                  <a:pt x="51749" y="1004510"/>
                </a:cubicBezTo>
                <a:cubicBezTo>
                  <a:pt x="48239" y="1045731"/>
                  <a:pt x="26072" y="1082481"/>
                  <a:pt x="0" y="1080120"/>
                </a:cubicBezTo>
                <a:cubicBezTo>
                  <a:pt x="46495" y="837979"/>
                  <a:pt x="-8211" y="535274"/>
                  <a:pt x="0" y="0"/>
                </a:cubicBezTo>
                <a:close/>
              </a:path>
              <a:path fill="none" w="103497" h="108012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84249" y="253998"/>
                  <a:pt x="23921" y="384537"/>
                  <a:pt x="51749" y="464450"/>
                </a:cubicBezTo>
                <a:cubicBezTo>
                  <a:pt x="51055" y="507449"/>
                  <a:pt x="76719" y="541398"/>
                  <a:pt x="103498" y="540060"/>
                </a:cubicBezTo>
                <a:cubicBezTo>
                  <a:pt x="74890" y="540728"/>
                  <a:pt x="58547" y="569880"/>
                  <a:pt x="51749" y="615670"/>
                </a:cubicBezTo>
                <a:cubicBezTo>
                  <a:pt x="59631" y="695886"/>
                  <a:pt x="66355" y="905944"/>
                  <a:pt x="51749" y="1004510"/>
                </a:cubicBezTo>
                <a:cubicBezTo>
                  <a:pt x="52933" y="1048612"/>
                  <a:pt x="26519" y="1081207"/>
                  <a:pt x="0" y="1080120"/>
                </a:cubicBezTo>
              </a:path>
              <a:path fill="none" stroke="0" w="103497" h="108012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6026" y="130657"/>
                  <a:pt x="56860" y="292573"/>
                  <a:pt x="51749" y="464450"/>
                </a:cubicBezTo>
                <a:cubicBezTo>
                  <a:pt x="52052" y="506660"/>
                  <a:pt x="75097" y="541910"/>
                  <a:pt x="103498" y="540060"/>
                </a:cubicBezTo>
                <a:cubicBezTo>
                  <a:pt x="77099" y="543420"/>
                  <a:pt x="53562" y="576133"/>
                  <a:pt x="51749" y="615670"/>
                </a:cubicBezTo>
                <a:cubicBezTo>
                  <a:pt x="84161" y="780997"/>
                  <a:pt x="39733" y="896989"/>
                  <a:pt x="51749" y="1004510"/>
                </a:cubicBezTo>
                <a:cubicBezTo>
                  <a:pt x="50081" y="1046542"/>
                  <a:pt x="24320" y="1077180"/>
                  <a:pt x="0" y="108012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634" name="ZoneTexte 15"/>
          <p:cNvSpPr/>
          <p:nvPr/>
        </p:nvSpPr>
        <p:spPr>
          <a:xfrm rot="16200000">
            <a:off x="-183240" y="458928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ZoneTexte 16"/>
          <p:cNvSpPr/>
          <p:nvPr/>
        </p:nvSpPr>
        <p:spPr>
          <a:xfrm>
            <a:off x="3208680" y="63590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ZoneTexte 17"/>
          <p:cNvSpPr/>
          <p:nvPr/>
        </p:nvSpPr>
        <p:spPr>
          <a:xfrm>
            <a:off x="10057320" y="1242720"/>
            <a:ext cx="1319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Kendall plot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7" name="Image 12" descr=""/>
          <p:cNvPicPr/>
          <p:nvPr/>
        </p:nvPicPr>
        <p:blipFill>
          <a:blip r:embed="rId6"/>
          <a:srcRect l="0" t="7636" r="0" b="0"/>
          <a:stretch/>
        </p:blipFill>
        <p:spPr>
          <a:xfrm>
            <a:off x="9048240" y="1551240"/>
            <a:ext cx="3269520" cy="2264760"/>
          </a:xfrm>
          <a:prstGeom prst="rect">
            <a:avLst/>
          </a:prstGeom>
          <a:ln w="0">
            <a:noFill/>
          </a:ln>
        </p:spPr>
      </p:pic>
      <p:sp>
        <p:nvSpPr>
          <p:cNvPr id="638" name="ZoneTexte 19"/>
          <p:cNvSpPr/>
          <p:nvPr/>
        </p:nvSpPr>
        <p:spPr>
          <a:xfrm rot="16200000">
            <a:off x="8860680" y="2527920"/>
            <a:ext cx="56808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Sample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ZoneTexte 22"/>
          <p:cNvSpPr/>
          <p:nvPr/>
        </p:nvSpPr>
        <p:spPr>
          <a:xfrm>
            <a:off x="9645480" y="3700800"/>
            <a:ext cx="219780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Empirical Bernstein Copula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ZoneTexte 18"/>
          <p:cNvSpPr/>
          <p:nvPr/>
        </p:nvSpPr>
        <p:spPr>
          <a:xfrm>
            <a:off x="6566040" y="124596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Joint composed distribution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2" name="PlaceHolder 2"/>
          <p:cNvSpPr>
            <a:spLocks noGrp="1"/>
          </p:cNvSpPr>
          <p:nvPr>
            <p:ph type="dt" idx="80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ftr" idx="81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4" name="PlaceHolder 4"/>
          <p:cNvSpPr>
            <a:spLocks noGrp="1"/>
          </p:cNvSpPr>
          <p:nvPr>
            <p:ph type="sldNum" idx="82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025B30F-B1DD-4706-A694-CDECBC0B7A95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21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5" name="ZoneTexte 21"/>
          <p:cNvSpPr/>
          <p:nvPr/>
        </p:nvSpPr>
        <p:spPr>
          <a:xfrm>
            <a:off x="9253080" y="4845240"/>
            <a:ext cx="27428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Pearson: -0.048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Spearman: -0.018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6" name="Image 30" descr="Une image contenant texte, carte&#10;&#10;Description générée automatiquement"/>
          <p:cNvPicPr/>
          <p:nvPr/>
        </p:nvPicPr>
        <p:blipFill>
          <a:blip r:embed="rId1"/>
          <a:srcRect l="0" t="8303" r="0" b="0"/>
          <a:stretch/>
        </p:blipFill>
        <p:spPr>
          <a:xfrm>
            <a:off x="5159880" y="1468440"/>
            <a:ext cx="4047120" cy="3710880"/>
          </a:xfrm>
          <a:prstGeom prst="rect">
            <a:avLst/>
          </a:prstGeom>
          <a:ln w="0">
            <a:noFill/>
          </a:ln>
        </p:spPr>
      </p:pic>
      <p:sp>
        <p:nvSpPr>
          <p:cNvPr id="647" name="ZoneTexte 26"/>
          <p:cNvSpPr/>
          <p:nvPr/>
        </p:nvSpPr>
        <p:spPr>
          <a:xfrm>
            <a:off x="5469840" y="912960"/>
            <a:ext cx="365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Fitting an Empirical Bernstein Copula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48" name="Espace réservé du contenu 7" descr="Une image contenant texte, diagramme, Tracé, capture d’écran&#10;&#10;Description générée automatiquement"/>
          <p:cNvPicPr/>
          <p:nvPr/>
        </p:nvPicPr>
        <p:blipFill>
          <a:blip r:embed="rId2"/>
          <a:srcRect l="12302" t="36100" r="66798" b="11693"/>
          <a:stretch/>
        </p:blipFill>
        <p:spPr>
          <a:xfrm>
            <a:off x="509400" y="3032280"/>
            <a:ext cx="374400" cy="935640"/>
          </a:xfrm>
          <a:prstGeom prst="rect">
            <a:avLst/>
          </a:prstGeom>
          <a:ln w="0">
            <a:noFill/>
          </a:ln>
        </p:spPr>
      </p:pic>
      <p:pic>
        <p:nvPicPr>
          <p:cNvPr id="649" name="Espace réservé du contenu 7" descr="Une image contenant texte, diagramme, Tracé, capture d’écran&#10;&#10;Description générée automatiquement"/>
          <p:cNvPicPr/>
          <p:nvPr/>
        </p:nvPicPr>
        <p:blipFill>
          <a:blip r:embed="rId3"/>
          <a:srcRect l="36037" t="10866" r="9667" b="67184"/>
          <a:stretch/>
        </p:blipFill>
        <p:spPr>
          <a:xfrm>
            <a:off x="4181760" y="1551240"/>
            <a:ext cx="973080" cy="393120"/>
          </a:xfrm>
          <a:prstGeom prst="rect">
            <a:avLst/>
          </a:prstGeom>
          <a:ln w="0">
            <a:noFill/>
          </a:ln>
        </p:spPr>
      </p:pic>
      <p:pic>
        <p:nvPicPr>
          <p:cNvPr id="650" name="Espace réservé du contenu 7" descr="Une image contenant texte, diagramme, Tracé, capture d’écran&#10;&#10;Description générée automatiquement"/>
          <p:cNvPicPr/>
          <p:nvPr/>
        </p:nvPicPr>
        <p:blipFill>
          <a:blip r:embed="rId4"/>
          <a:srcRect l="37409" t="35738" r="9848" b="9966"/>
          <a:stretch/>
        </p:blipFill>
        <p:spPr>
          <a:xfrm>
            <a:off x="4469760" y="3048840"/>
            <a:ext cx="663120" cy="682560"/>
          </a:xfrm>
          <a:prstGeom prst="rect">
            <a:avLst/>
          </a:prstGeom>
          <a:ln w="0">
            <a:noFill/>
          </a:ln>
        </p:spPr>
      </p:pic>
      <p:sp>
        <p:nvSpPr>
          <p:cNvPr id="651" name="ZoneTexte 10"/>
          <p:cNvSpPr/>
          <p:nvPr/>
        </p:nvSpPr>
        <p:spPr>
          <a:xfrm>
            <a:off x="12960" y="91296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2" name="ZoneTexte 11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ZoneTexte 8"/>
          <p:cNvSpPr/>
          <p:nvPr/>
        </p:nvSpPr>
        <p:spPr>
          <a:xfrm>
            <a:off x="5544720" y="5066280"/>
            <a:ext cx="3277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Difference between lowest and highest density: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0.27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ZoneTexte 13"/>
          <p:cNvSpPr/>
          <p:nvPr/>
        </p:nvSpPr>
        <p:spPr>
          <a:xfrm>
            <a:off x="9064080" y="4013280"/>
            <a:ext cx="1998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Copula PDF 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Accolade fermante 14"/>
          <p:cNvSpPr/>
          <p:nvPr/>
        </p:nvSpPr>
        <p:spPr>
          <a:xfrm>
            <a:off x="8850960" y="3616920"/>
            <a:ext cx="102960" cy="1079640"/>
          </a:xfrm>
          <a:custGeom>
            <a:avLst/>
            <a:gdLst>
              <a:gd name="textAreaLeft" fmla="*/ 0 w 102960"/>
              <a:gd name="textAreaRight" fmla="*/ 103320 w 102960"/>
              <a:gd name="textAreaTop" fmla="*/ 0 h 1079640"/>
              <a:gd name="textAreaBottom" fmla="*/ 1080000 h 1079640"/>
            </a:gdLst>
            <a:ahLst/>
            <a:rect l="textAreaLeft" t="textAreaTop" r="textAreaRight" b="textAreaBottom"/>
            <a:pathLst>
              <a:path stroke="0" w="103497" h="108012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79195" y="150599"/>
                  <a:pt x="56320" y="337650"/>
                  <a:pt x="51749" y="464450"/>
                </a:cubicBezTo>
                <a:cubicBezTo>
                  <a:pt x="48111" y="509761"/>
                  <a:pt x="74448" y="542657"/>
                  <a:pt x="103498" y="540060"/>
                </a:cubicBezTo>
                <a:cubicBezTo>
                  <a:pt x="69893" y="537311"/>
                  <a:pt x="55064" y="575496"/>
                  <a:pt x="51749" y="615670"/>
                </a:cubicBezTo>
                <a:cubicBezTo>
                  <a:pt x="18408" y="676604"/>
                  <a:pt x="53476" y="889596"/>
                  <a:pt x="51749" y="1004510"/>
                </a:cubicBezTo>
                <a:cubicBezTo>
                  <a:pt x="48239" y="1045731"/>
                  <a:pt x="26072" y="1082481"/>
                  <a:pt x="0" y="1080120"/>
                </a:cubicBezTo>
                <a:cubicBezTo>
                  <a:pt x="46495" y="837979"/>
                  <a:pt x="-8211" y="535274"/>
                  <a:pt x="0" y="0"/>
                </a:cubicBezTo>
                <a:close/>
              </a:path>
              <a:path fill="none" w="103497" h="108012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84249" y="253998"/>
                  <a:pt x="23921" y="384537"/>
                  <a:pt x="51749" y="464450"/>
                </a:cubicBezTo>
                <a:cubicBezTo>
                  <a:pt x="51055" y="507449"/>
                  <a:pt x="76719" y="541398"/>
                  <a:pt x="103498" y="540060"/>
                </a:cubicBezTo>
                <a:cubicBezTo>
                  <a:pt x="74890" y="540728"/>
                  <a:pt x="58547" y="569880"/>
                  <a:pt x="51749" y="615670"/>
                </a:cubicBezTo>
                <a:cubicBezTo>
                  <a:pt x="59631" y="695886"/>
                  <a:pt x="66355" y="905944"/>
                  <a:pt x="51749" y="1004510"/>
                </a:cubicBezTo>
                <a:cubicBezTo>
                  <a:pt x="52933" y="1048612"/>
                  <a:pt x="26519" y="1081207"/>
                  <a:pt x="0" y="1080120"/>
                </a:cubicBezTo>
              </a:path>
              <a:path fill="none" stroke="0" w="103497" h="108012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6026" y="130657"/>
                  <a:pt x="56860" y="292573"/>
                  <a:pt x="51749" y="464450"/>
                </a:cubicBezTo>
                <a:cubicBezTo>
                  <a:pt x="52052" y="506660"/>
                  <a:pt x="75097" y="541910"/>
                  <a:pt x="103498" y="540060"/>
                </a:cubicBezTo>
                <a:cubicBezTo>
                  <a:pt x="77099" y="543420"/>
                  <a:pt x="53562" y="576133"/>
                  <a:pt x="51749" y="615670"/>
                </a:cubicBezTo>
                <a:cubicBezTo>
                  <a:pt x="84161" y="780997"/>
                  <a:pt x="39733" y="896989"/>
                  <a:pt x="51749" y="1004510"/>
                </a:cubicBezTo>
                <a:cubicBezTo>
                  <a:pt x="50081" y="1046542"/>
                  <a:pt x="24320" y="1077180"/>
                  <a:pt x="0" y="108012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656" name="ZoneTexte 17"/>
          <p:cNvSpPr/>
          <p:nvPr/>
        </p:nvSpPr>
        <p:spPr>
          <a:xfrm>
            <a:off x="10057320" y="1242720"/>
            <a:ext cx="1319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Kendall plot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7" name="Image 12" descr=""/>
          <p:cNvPicPr/>
          <p:nvPr/>
        </p:nvPicPr>
        <p:blipFill>
          <a:blip r:embed="rId5"/>
          <a:srcRect l="0" t="7636" r="0" b="0"/>
          <a:stretch/>
        </p:blipFill>
        <p:spPr>
          <a:xfrm>
            <a:off x="9048240" y="1551240"/>
            <a:ext cx="3269520" cy="2264760"/>
          </a:xfrm>
          <a:prstGeom prst="rect">
            <a:avLst/>
          </a:prstGeom>
          <a:ln w="0">
            <a:noFill/>
          </a:ln>
        </p:spPr>
      </p:pic>
      <p:sp>
        <p:nvSpPr>
          <p:cNvPr id="658" name="ZoneTexte 19"/>
          <p:cNvSpPr/>
          <p:nvPr/>
        </p:nvSpPr>
        <p:spPr>
          <a:xfrm rot="16200000">
            <a:off x="8860680" y="2527920"/>
            <a:ext cx="56808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Sample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ZoneTexte 22"/>
          <p:cNvSpPr/>
          <p:nvPr/>
        </p:nvSpPr>
        <p:spPr>
          <a:xfrm>
            <a:off x="9645480" y="3700800"/>
            <a:ext cx="219780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Empirical Bernstein Copula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0" name="Image 18" descr=""/>
          <p:cNvPicPr/>
          <p:nvPr/>
        </p:nvPicPr>
        <p:blipFill>
          <a:blip r:embed="rId6"/>
          <a:stretch/>
        </p:blipFill>
        <p:spPr>
          <a:xfrm rot="16200000">
            <a:off x="-816480" y="4077720"/>
            <a:ext cx="3755160" cy="1503000"/>
          </a:xfrm>
          <a:prstGeom prst="rect">
            <a:avLst/>
          </a:prstGeom>
          <a:ln w="0">
            <a:noFill/>
          </a:ln>
        </p:spPr>
      </p:pic>
      <p:pic>
        <p:nvPicPr>
          <p:cNvPr id="661" name="Image 20" descr=""/>
          <p:cNvPicPr/>
          <p:nvPr/>
        </p:nvPicPr>
        <p:blipFill>
          <a:blip r:embed="rId7"/>
          <a:stretch/>
        </p:blipFill>
        <p:spPr>
          <a:xfrm>
            <a:off x="1656000" y="1584000"/>
            <a:ext cx="3663720" cy="1479240"/>
          </a:xfrm>
          <a:prstGeom prst="rect">
            <a:avLst/>
          </a:prstGeom>
          <a:ln w="0">
            <a:noFill/>
          </a:ln>
        </p:spPr>
      </p:pic>
      <p:pic>
        <p:nvPicPr>
          <p:cNvPr id="662" name="Image 23" descr="Une image contenant Caractère coloré, diagramme&#10;&#10;Description générée automatiquement"/>
          <p:cNvPicPr/>
          <p:nvPr/>
        </p:nvPicPr>
        <p:blipFill>
          <a:blip r:embed="rId8"/>
          <a:srcRect l="4281" t="8825" r="7953" b="3724"/>
          <a:stretch/>
        </p:blipFill>
        <p:spPr>
          <a:xfrm>
            <a:off x="1712160" y="3048840"/>
            <a:ext cx="3502440" cy="3490200"/>
          </a:xfrm>
          <a:prstGeom prst="rect">
            <a:avLst/>
          </a:prstGeom>
          <a:ln w="0">
            <a:noFill/>
          </a:ln>
        </p:spPr>
      </p:pic>
      <p:sp>
        <p:nvSpPr>
          <p:cNvPr id="663" name="ZoneTexte 16"/>
          <p:cNvSpPr/>
          <p:nvPr/>
        </p:nvSpPr>
        <p:spPr>
          <a:xfrm>
            <a:off x="3208680" y="63590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ZoneTexte 15"/>
          <p:cNvSpPr/>
          <p:nvPr/>
        </p:nvSpPr>
        <p:spPr>
          <a:xfrm rot="16200000">
            <a:off x="-101880" y="458928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ZoneTexte 24"/>
          <p:cNvSpPr/>
          <p:nvPr/>
        </p:nvSpPr>
        <p:spPr>
          <a:xfrm>
            <a:off x="5385240" y="5770080"/>
            <a:ext cx="25052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Joint distribution 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Accolade fermante 25"/>
          <p:cNvSpPr/>
          <p:nvPr/>
        </p:nvSpPr>
        <p:spPr>
          <a:xfrm>
            <a:off x="5222520" y="5514120"/>
            <a:ext cx="102960" cy="794880"/>
          </a:xfrm>
          <a:custGeom>
            <a:avLst/>
            <a:gdLst>
              <a:gd name="textAreaLeft" fmla="*/ 0 w 102960"/>
              <a:gd name="textAreaRight" fmla="*/ 103320 w 102960"/>
              <a:gd name="textAreaTop" fmla="*/ 0 h 794880"/>
              <a:gd name="textAreaBottom" fmla="*/ 795240 h 794880"/>
            </a:gdLst>
            <a:ahLst/>
            <a:rect l="textAreaLeft" t="textAreaTop" r="textAreaRight" b="textAreaBottom"/>
            <a:pathLst>
              <a:path stroke="0" w="103497" h="79525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36881" y="154667"/>
                  <a:pt x="55237" y="228931"/>
                  <a:pt x="51749" y="322015"/>
                </a:cubicBezTo>
                <a:cubicBezTo>
                  <a:pt x="48111" y="367326"/>
                  <a:pt x="74448" y="400222"/>
                  <a:pt x="103498" y="397625"/>
                </a:cubicBezTo>
                <a:cubicBezTo>
                  <a:pt x="69893" y="394876"/>
                  <a:pt x="55064" y="433061"/>
                  <a:pt x="51749" y="473235"/>
                </a:cubicBezTo>
                <a:cubicBezTo>
                  <a:pt x="34558" y="552925"/>
                  <a:pt x="31899" y="606793"/>
                  <a:pt x="51749" y="719640"/>
                </a:cubicBezTo>
                <a:cubicBezTo>
                  <a:pt x="48239" y="760861"/>
                  <a:pt x="26072" y="797611"/>
                  <a:pt x="0" y="795250"/>
                </a:cubicBezTo>
                <a:cubicBezTo>
                  <a:pt x="-11042" y="620066"/>
                  <a:pt x="-28578" y="209209"/>
                  <a:pt x="0" y="0"/>
                </a:cubicBezTo>
                <a:close/>
              </a:path>
              <a:path fill="none" w="103497" h="79525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37146" y="171940"/>
                  <a:pt x="60636" y="257878"/>
                  <a:pt x="51749" y="322015"/>
                </a:cubicBezTo>
                <a:cubicBezTo>
                  <a:pt x="51055" y="365014"/>
                  <a:pt x="76719" y="398963"/>
                  <a:pt x="103498" y="397625"/>
                </a:cubicBezTo>
                <a:cubicBezTo>
                  <a:pt x="74890" y="398293"/>
                  <a:pt x="58547" y="427445"/>
                  <a:pt x="51749" y="473235"/>
                </a:cubicBezTo>
                <a:cubicBezTo>
                  <a:pt x="52145" y="552522"/>
                  <a:pt x="62215" y="609740"/>
                  <a:pt x="51749" y="719640"/>
                </a:cubicBezTo>
                <a:cubicBezTo>
                  <a:pt x="52933" y="763742"/>
                  <a:pt x="26519" y="796337"/>
                  <a:pt x="0" y="795250"/>
                </a:cubicBezTo>
              </a:path>
              <a:path fill="none" stroke="0" w="103497" h="79525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9503" y="178478"/>
                  <a:pt x="48517" y="223951"/>
                  <a:pt x="51749" y="322015"/>
                </a:cubicBezTo>
                <a:cubicBezTo>
                  <a:pt x="52052" y="364225"/>
                  <a:pt x="75097" y="399475"/>
                  <a:pt x="103498" y="397625"/>
                </a:cubicBezTo>
                <a:cubicBezTo>
                  <a:pt x="77099" y="400985"/>
                  <a:pt x="53562" y="433698"/>
                  <a:pt x="51749" y="473235"/>
                </a:cubicBezTo>
                <a:cubicBezTo>
                  <a:pt x="67064" y="509834"/>
                  <a:pt x="70913" y="665502"/>
                  <a:pt x="51749" y="719640"/>
                </a:cubicBezTo>
                <a:cubicBezTo>
                  <a:pt x="50081" y="761672"/>
                  <a:pt x="24320" y="792310"/>
                  <a:pt x="0" y="79525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667" name="ZoneTexte 27"/>
          <p:cNvSpPr/>
          <p:nvPr/>
        </p:nvSpPr>
        <p:spPr>
          <a:xfrm>
            <a:off x="-52920" y="1941480"/>
            <a:ext cx="1857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0c0"/>
                </a:solidFill>
                <a:latin typeface="Calibri"/>
                <a:ea typeface="Arial"/>
              </a:rPr>
              <a:t>Fitted marginals with Kernel Smoothing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ZoneTexte 28"/>
          <p:cNvSpPr/>
          <p:nvPr/>
        </p:nvSpPr>
        <p:spPr>
          <a:xfrm>
            <a:off x="6566040" y="124596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ZoneTexte 29"/>
          <p:cNvSpPr/>
          <p:nvPr/>
        </p:nvSpPr>
        <p:spPr>
          <a:xfrm>
            <a:off x="5297760" y="6066360"/>
            <a:ext cx="19756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+   Data sample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dd1f19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chemeClr val="accent1"/>
                </a:solidFill>
                <a:latin typeface="Calibri"/>
                <a:ea typeface="Arial"/>
              </a:rPr>
              <a:t>Sample on fitted PDF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670" name="Connecteur droit avec flèche 32"/>
          <p:cNvCxnSpPr/>
          <p:nvPr/>
        </p:nvCxnSpPr>
        <p:spPr>
          <a:xfrm>
            <a:off x="1085040" y="2864520"/>
            <a:ext cx="360" cy="348480"/>
          </a:xfrm>
          <a:prstGeom prst="straightConnector1">
            <a:avLst/>
          </a:prstGeom>
          <a:ln>
            <a:solidFill>
              <a:srgbClr val="0070c0"/>
            </a:solidFill>
            <a:tailEnd len="med" type="triangle" w="med"/>
          </a:ln>
        </p:spPr>
      </p:cxnSp>
      <p:cxnSp>
        <p:nvCxnSpPr>
          <p:cNvPr id="671" name="Connecteur droit avec flèche 33"/>
          <p:cNvCxnSpPr/>
          <p:nvPr/>
        </p:nvCxnSpPr>
        <p:spPr>
          <a:xfrm>
            <a:off x="1487160" y="2728440"/>
            <a:ext cx="168840" cy="103680"/>
          </a:xfrm>
          <a:prstGeom prst="straightConnector1">
            <a:avLst/>
          </a:prstGeom>
          <a:ln>
            <a:solidFill>
              <a:srgbClr val="0070c0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Propagated results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 type="dt" idx="83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 type="ftr" idx="84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 type="sldNum" idx="85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2DD53D-FF7D-47EB-9CBD-5689B01B8C6A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21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76" name="Image 11" descr="Une image contenant texte, diagramme, croquis, conception&#10;&#10;Description générée automatiquement"/>
          <p:cNvPicPr/>
          <p:nvPr/>
        </p:nvPicPr>
        <p:blipFill>
          <a:blip r:embed="rId1"/>
          <a:stretch/>
        </p:blipFill>
        <p:spPr>
          <a:xfrm>
            <a:off x="119160" y="980280"/>
            <a:ext cx="7044840" cy="5283360"/>
          </a:xfrm>
          <a:prstGeom prst="rect">
            <a:avLst/>
          </a:prstGeom>
          <a:ln w="0">
            <a:noFill/>
          </a:ln>
        </p:spPr>
      </p:pic>
      <p:sp>
        <p:nvSpPr>
          <p:cNvPr id="677" name="ZoneTexte 12"/>
          <p:cNvSpPr/>
          <p:nvPr/>
        </p:nvSpPr>
        <p:spPr>
          <a:xfrm>
            <a:off x="12960" y="91296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ZoneTexte 15"/>
          <p:cNvSpPr/>
          <p:nvPr/>
        </p:nvSpPr>
        <p:spPr>
          <a:xfrm>
            <a:off x="5544360" y="2508840"/>
            <a:ext cx="239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Critical propagated 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ZoneTexte 16"/>
          <p:cNvSpPr/>
          <p:nvPr/>
        </p:nvSpPr>
        <p:spPr>
          <a:xfrm>
            <a:off x="4450320" y="2098440"/>
            <a:ext cx="3722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6"/>
                </a:solidFill>
                <a:latin typeface="Calibri"/>
                <a:ea typeface="Arial"/>
              </a:rPr>
              <a:t>Sample of joint composed distribution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ZoneTexte 17"/>
          <p:cNvSpPr/>
          <p:nvPr/>
        </p:nvSpPr>
        <p:spPr>
          <a:xfrm>
            <a:off x="5511240" y="5871960"/>
            <a:ext cx="222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 </a:t>
            </a: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Max Take-Off Weight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Sensitivity Analysis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dt" idx="86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ftr" idx="87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4" name="PlaceHolder 4"/>
          <p:cNvSpPr>
            <a:spLocks noGrp="1"/>
          </p:cNvSpPr>
          <p:nvPr>
            <p:ph type="sldNum" idx="88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7BAB443-9D29-4CC3-8A51-560B7AA536E7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85" name="Image 8" descr=""/>
          <p:cNvPicPr/>
          <p:nvPr/>
        </p:nvPicPr>
        <p:blipFill>
          <a:blip r:embed="rId1"/>
          <a:stretch/>
        </p:blipFill>
        <p:spPr>
          <a:xfrm>
            <a:off x="119160" y="1268280"/>
            <a:ext cx="7314840" cy="4571640"/>
          </a:xfrm>
          <a:prstGeom prst="rect">
            <a:avLst/>
          </a:prstGeom>
          <a:ln w="0">
            <a:noFill/>
          </a:ln>
        </p:spPr>
      </p:pic>
      <p:sp>
        <p:nvSpPr>
          <p:cNvPr id="686" name="ZoneTexte 10"/>
          <p:cNvSpPr/>
          <p:nvPr/>
        </p:nvSpPr>
        <p:spPr>
          <a:xfrm>
            <a:off x="12960" y="91296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e 24"/>
          <p:cNvGrpSpPr/>
          <p:nvPr/>
        </p:nvGrpSpPr>
        <p:grpSpPr>
          <a:xfrm>
            <a:off x="565560" y="2226960"/>
            <a:ext cx="5736240" cy="1519560"/>
            <a:chOff x="565560" y="2226960"/>
            <a:chExt cx="5736240" cy="1519560"/>
          </a:xfrm>
        </p:grpSpPr>
        <p:sp>
          <p:nvSpPr>
            <p:cNvPr id="239" name="ZoneTexte 4"/>
            <p:cNvSpPr/>
            <p:nvPr/>
          </p:nvSpPr>
          <p:spPr>
            <a:xfrm>
              <a:off x="2044800" y="2226960"/>
              <a:ext cx="1957680" cy="1510920"/>
            </a:xfrm>
            <a:prstGeom prst="roundRect">
              <a:avLst>
                <a:gd name="adj" fmla="val 554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0">
              <a:solidFill>
                <a:srgbClr val="122271"/>
              </a:solidFill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US" sz="1800" spc="-1" strike="noStrike">
                  <a:solidFill>
                    <a:schemeClr val="accent4"/>
                  </a:solidFill>
                  <a:latin typeface="Calibri"/>
                  <a:ea typeface="Arial"/>
                </a:rPr>
                <a:t>Aircraft performance Model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40" name="Connecteur droit avec flèche 5"/>
            <p:cNvCxnSpPr/>
            <p:nvPr/>
          </p:nvCxnSpPr>
          <p:spPr>
            <a:xfrm>
              <a:off x="4002480" y="2709000"/>
              <a:ext cx="1520640" cy="360"/>
            </a:xfrm>
            <a:prstGeom prst="straightConnector1">
              <a:avLst/>
            </a:prstGeom>
            <a:ln w="28575">
              <a:solidFill>
                <a:srgbClr val="122271"/>
              </a:solidFill>
              <a:tailEnd len="med" type="triangle" w="lg"/>
            </a:ln>
          </p:spPr>
        </p:cxnSp>
        <p:sp>
          <p:nvSpPr>
            <p:cNvPr id="241" name="ZoneTexte 6"/>
            <p:cNvSpPr/>
            <p:nvPr/>
          </p:nvSpPr>
          <p:spPr>
            <a:xfrm>
              <a:off x="766440" y="2359440"/>
              <a:ext cx="1272240" cy="69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>
                <a:lnSpc>
                  <a:spcPct val="125000"/>
                </a:lnSpc>
              </a:pPr>
              <a:r>
                <a:rPr b="0" lang="en-US" sz="1600" spc="-1" strike="noStrike">
                  <a:solidFill>
                    <a:schemeClr val="accent6"/>
                  </a:solidFill>
                  <a:latin typeface="Calibri"/>
                  <a:ea typeface="Arial"/>
                </a:rPr>
                <a:t>Atmospheric 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25000"/>
                </a:lnSpc>
              </a:pPr>
              <a:r>
                <a:rPr b="0" lang="en-US" sz="1600" spc="-1" strike="noStrike">
                  <a:solidFill>
                    <a:schemeClr val="accent6"/>
                  </a:solidFill>
                  <a:latin typeface="Calibri"/>
                  <a:ea typeface="Arial"/>
                </a:rPr>
                <a:t>variables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2" name="ZoneTexte 7"/>
            <p:cNvSpPr/>
            <p:nvPr/>
          </p:nvSpPr>
          <p:spPr>
            <a:xfrm>
              <a:off x="3866760" y="2366640"/>
              <a:ext cx="1913400" cy="698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>
                <a:lnSpc>
                  <a:spcPct val="125000"/>
                </a:lnSpc>
              </a:pPr>
              <a:r>
                <a:rPr b="0" lang="en-US" sz="1600" spc="-1" strike="noStrike">
                  <a:solidFill>
                    <a:srgbClr val="7030a0"/>
                  </a:solidFill>
                  <a:latin typeface="Calibri"/>
                  <a:ea typeface="Arial"/>
                </a:rPr>
                <a:t>Take-off performance</a:t>
              </a:r>
              <a:endParaRPr b="0" lang="fr-FR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243" name="Graphique 8" descr="Décollage avec un remplissage uni"/>
            <p:cNvPicPr/>
            <p:nvPr/>
          </p:nvPicPr>
          <p:blipFill>
            <a:blip r:embed="rId1"/>
            <a:stretch/>
          </p:blipFill>
          <p:spPr>
            <a:xfrm>
              <a:off x="2792880" y="3158640"/>
              <a:ext cx="587880" cy="58788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244" name="Groupe 9"/>
            <p:cNvGrpSpPr/>
            <p:nvPr/>
          </p:nvGrpSpPr>
          <p:grpSpPr>
            <a:xfrm>
              <a:off x="565560" y="3080160"/>
              <a:ext cx="1422360" cy="605520"/>
              <a:chOff x="565560" y="3080160"/>
              <a:chExt cx="1422360" cy="605520"/>
            </a:xfrm>
          </p:grpSpPr>
          <p:sp>
            <p:nvSpPr>
              <p:cNvPr id="245" name="ZoneTexte 10"/>
              <p:cNvSpPr/>
              <p:nvPr/>
            </p:nvSpPr>
            <p:spPr>
              <a:xfrm>
                <a:off x="591120" y="3120840"/>
                <a:ext cx="1392120" cy="515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 anchor="t">
                <a:spAutoFit/>
              </a:bodyPr>
              <a:p>
                <a:pPr marL="285840" indent="-285840">
                  <a:lnSpc>
                    <a:spcPct val="100000"/>
                  </a:lnSpc>
                  <a:buClr>
                    <a:srgbClr val="328926"/>
                  </a:buClr>
                  <a:buFont typeface="Wingdings" charset="2"/>
                  <a:buChar char=""/>
                </a:pPr>
                <a:r>
                  <a:rPr b="0" lang="en-US" sz="1400" spc="-1" strike="noStrike">
                    <a:solidFill>
                      <a:schemeClr val="accent6"/>
                    </a:solidFill>
                    <a:latin typeface="Calibri"/>
                    <a:ea typeface="Arial"/>
                  </a:rPr>
                  <a:t>Temperature</a:t>
                </a:r>
                <a:endParaRPr b="0" lang="fr-FR" sz="1400" spc="-1" strike="noStrike">
                  <a:solidFill>
                    <a:srgbClr val="000000"/>
                  </a:solidFill>
                  <a:latin typeface="Arial"/>
                </a:endParaRPr>
              </a:p>
              <a:p>
                <a:pPr marL="285840" indent="-285840">
                  <a:lnSpc>
                    <a:spcPct val="100000"/>
                  </a:lnSpc>
                  <a:buClr>
                    <a:srgbClr val="328926"/>
                  </a:buClr>
                  <a:buFont typeface="Wingdings" charset="2"/>
                  <a:buChar char=""/>
                </a:pPr>
                <a:r>
                  <a:rPr b="0" lang="en-US" sz="1400" spc="-1" strike="noStrike">
                    <a:solidFill>
                      <a:schemeClr val="accent6"/>
                    </a:solidFill>
                    <a:latin typeface="Calibri"/>
                    <a:ea typeface="Arial"/>
                  </a:rPr>
                  <a:t>Humidity</a:t>
                </a:r>
                <a:endParaRPr b="0" lang="fr-FR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6" name="Rectangle : coins arrondis 11"/>
              <p:cNvSpPr/>
              <p:nvPr/>
            </p:nvSpPr>
            <p:spPr>
              <a:xfrm>
                <a:off x="565560" y="3080160"/>
                <a:ext cx="1422360" cy="605520"/>
              </a:xfrm>
              <a:prstGeom prst="roundRect">
                <a:avLst>
                  <a:gd name="adj" fmla="val 10045"/>
                </a:avLst>
              </a:prstGeom>
              <a:noFill/>
              <a:ln w="19050">
                <a:solidFill>
                  <a:srgbClr val="3289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400" spc="-1" strike="noStrike">
                  <a:solidFill>
                    <a:schemeClr val="lt1"/>
                  </a:solidFill>
                  <a:latin typeface="Calibri"/>
                  <a:ea typeface="Arial"/>
                </a:endParaRPr>
              </a:p>
            </p:txBody>
          </p:sp>
        </p:grpSp>
        <p:grpSp>
          <p:nvGrpSpPr>
            <p:cNvPr id="247" name="Groupe 13"/>
            <p:cNvGrpSpPr/>
            <p:nvPr/>
          </p:nvGrpSpPr>
          <p:grpSpPr>
            <a:xfrm>
              <a:off x="4082760" y="3076920"/>
              <a:ext cx="2219040" cy="525960"/>
              <a:chOff x="4082760" y="3076920"/>
              <a:chExt cx="2219040" cy="525960"/>
            </a:xfrm>
          </p:grpSpPr>
          <p:sp>
            <p:nvSpPr>
              <p:cNvPr id="248" name="ZoneTexte 14"/>
              <p:cNvSpPr/>
              <p:nvPr/>
            </p:nvSpPr>
            <p:spPr>
              <a:xfrm>
                <a:off x="4101840" y="3087000"/>
                <a:ext cx="2199960" cy="51588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 marL="285840" indent="-285840">
                  <a:lnSpc>
                    <a:spcPct val="100000"/>
                  </a:lnSpc>
                  <a:buClr>
                    <a:srgbClr val="7030a0"/>
                  </a:buClr>
                  <a:buFont typeface="Wingdings" charset="2"/>
                  <a:buChar char=""/>
                </a:pPr>
                <a:r>
                  <a:rPr b="0" lang="en-US" sz="1400" spc="-1" strike="noStrike">
                    <a:solidFill>
                      <a:srgbClr val="7030a0"/>
                    </a:solidFill>
                    <a:latin typeface="Calibri"/>
                    <a:ea typeface="Arial"/>
                  </a:rPr>
                  <a:t>Maximum take-off weight (MTOW)</a:t>
                </a:r>
                <a:endParaRPr b="0" lang="fr-FR" sz="1400" spc="-1" strike="noStrike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49" name="Rectangle : coins arrondis 15"/>
              <p:cNvSpPr/>
              <p:nvPr/>
            </p:nvSpPr>
            <p:spPr>
              <a:xfrm>
                <a:off x="4082760" y="3076920"/>
                <a:ext cx="1884960" cy="522720"/>
              </a:xfrm>
              <a:prstGeom prst="roundRect">
                <a:avLst>
                  <a:gd name="adj" fmla="val 10045"/>
                </a:avLst>
              </a:pr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endParaRPr b="0" lang="en-US" sz="1400" spc="-1" strike="noStrike">
                  <a:solidFill>
                    <a:schemeClr val="lt1"/>
                  </a:solidFill>
                  <a:latin typeface="Calibri"/>
                  <a:ea typeface="Arial"/>
                </a:endParaRPr>
              </a:p>
            </p:txBody>
          </p:sp>
        </p:grpSp>
        <p:cxnSp>
          <p:nvCxnSpPr>
            <p:cNvPr id="250" name="Connecteur droit avec flèche 3"/>
            <p:cNvCxnSpPr/>
            <p:nvPr/>
          </p:nvCxnSpPr>
          <p:spPr>
            <a:xfrm flipV="1">
              <a:off x="565560" y="2709000"/>
              <a:ext cx="1490400" cy="10440"/>
            </a:xfrm>
            <a:prstGeom prst="straightConnector1">
              <a:avLst/>
            </a:prstGeom>
            <a:ln w="28575">
              <a:solidFill>
                <a:srgbClr val="122271"/>
              </a:solidFill>
              <a:tailEnd len="med" type="triangle" w="lg"/>
            </a:ln>
          </p:spPr>
        </p:cxnSp>
      </p:grp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92240" y="-160200"/>
            <a:ext cx="4647240" cy="1236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Context of the study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ZoneTexte 2"/>
          <p:cNvSpPr/>
          <p:nvPr/>
        </p:nvSpPr>
        <p:spPr>
          <a:xfrm>
            <a:off x="158400" y="5086440"/>
            <a:ext cx="2639520" cy="638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Uncertainty quantification: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Arial"/>
              </a:rPr>
              <a:t>Building an input distribution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ZoneTexte 16"/>
          <p:cNvSpPr/>
          <p:nvPr/>
        </p:nvSpPr>
        <p:spPr>
          <a:xfrm>
            <a:off x="3336840" y="4658040"/>
            <a:ext cx="2813040" cy="638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chemeClr val="dk1"/>
                </a:solidFill>
                <a:latin typeface="Calibri"/>
                <a:ea typeface="Arial"/>
              </a:rPr>
              <a:t>Sensitivity analysis: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  <a:ea typeface="Arial"/>
              </a:rPr>
              <a:t>Estimation of sensitivity indices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ZoneTexte 18"/>
          <p:cNvSpPr/>
          <p:nvPr/>
        </p:nvSpPr>
        <p:spPr>
          <a:xfrm>
            <a:off x="2328480" y="3846600"/>
            <a:ext cx="1549440" cy="673560"/>
          </a:xfrm>
          <a:prstGeom prst="roundRect">
            <a:avLst>
              <a:gd name="adj" fmla="val 8884"/>
            </a:avLst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  <a:ea typeface="Arial"/>
              </a:rPr>
              <a:t>Uncertainty propagation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Image 30" descr=""/>
          <p:cNvPicPr/>
          <p:nvPr/>
        </p:nvPicPr>
        <p:blipFill>
          <a:blip r:embed="rId2"/>
          <a:stretch/>
        </p:blipFill>
        <p:spPr>
          <a:xfrm>
            <a:off x="791280" y="4354560"/>
            <a:ext cx="942840" cy="707040"/>
          </a:xfrm>
          <a:prstGeom prst="rect">
            <a:avLst/>
          </a:prstGeom>
          <a:ln w="0">
            <a:noFill/>
          </a:ln>
        </p:spPr>
      </p:pic>
      <p:pic>
        <p:nvPicPr>
          <p:cNvPr id="256" name="Image 31" descr=""/>
          <p:cNvPicPr/>
          <p:nvPr/>
        </p:nvPicPr>
        <p:blipFill>
          <a:blip r:embed="rId3"/>
          <a:stretch/>
        </p:blipFill>
        <p:spPr>
          <a:xfrm>
            <a:off x="775800" y="3727080"/>
            <a:ext cx="942840" cy="707040"/>
          </a:xfrm>
          <a:prstGeom prst="rect">
            <a:avLst/>
          </a:prstGeom>
          <a:ln w="0">
            <a:noFill/>
          </a:ln>
        </p:spPr>
      </p:pic>
      <p:pic>
        <p:nvPicPr>
          <p:cNvPr id="257" name="Image 32" descr=""/>
          <p:cNvPicPr/>
          <p:nvPr/>
        </p:nvPicPr>
        <p:blipFill>
          <a:blip r:embed="rId4"/>
          <a:stretch/>
        </p:blipFill>
        <p:spPr>
          <a:xfrm>
            <a:off x="4452120" y="3665160"/>
            <a:ext cx="942840" cy="863280"/>
          </a:xfrm>
          <a:prstGeom prst="rect">
            <a:avLst/>
          </a:prstGeom>
          <a:ln w="0">
            <a:noFill/>
          </a:ln>
        </p:spPr>
      </p:pic>
      <p:cxnSp>
        <p:nvCxnSpPr>
          <p:cNvPr id="258" name="Connecteur droit avec flèche 33"/>
          <p:cNvCxnSpPr/>
          <p:nvPr/>
        </p:nvCxnSpPr>
        <p:spPr>
          <a:xfrm>
            <a:off x="1782360" y="4185360"/>
            <a:ext cx="524520" cy="360"/>
          </a:xfrm>
          <a:prstGeom prst="straightConnector1">
            <a:avLst/>
          </a:prstGeom>
          <a:ln w="28575">
            <a:solidFill>
              <a:srgbClr val="122271"/>
            </a:solidFill>
            <a:tailEnd len="med" type="triangle" w="lg"/>
          </a:ln>
        </p:spPr>
      </p:cxnSp>
      <p:cxnSp>
        <p:nvCxnSpPr>
          <p:cNvPr id="259" name="Connecteur droit avec flèche 35"/>
          <p:cNvCxnSpPr/>
          <p:nvPr/>
        </p:nvCxnSpPr>
        <p:spPr>
          <a:xfrm>
            <a:off x="3877920" y="4185360"/>
            <a:ext cx="524880" cy="360"/>
          </a:xfrm>
          <a:prstGeom prst="straightConnector1">
            <a:avLst/>
          </a:prstGeom>
          <a:ln w="28575">
            <a:solidFill>
              <a:srgbClr val="122271"/>
            </a:solidFill>
            <a:tailEnd len="med" type="triangle" w="lg"/>
          </a:ln>
        </p:spPr>
      </p:cxnSp>
      <p:sp>
        <p:nvSpPr>
          <p:cNvPr id="260" name="ZoneTexte 36"/>
          <p:cNvSpPr/>
          <p:nvPr/>
        </p:nvSpPr>
        <p:spPr>
          <a:xfrm>
            <a:off x="241920" y="1974600"/>
            <a:ext cx="1175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Workflow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ZoneTexte 37"/>
          <p:cNvSpPr/>
          <p:nvPr/>
        </p:nvSpPr>
        <p:spPr>
          <a:xfrm>
            <a:off x="6311520" y="-1465920"/>
            <a:ext cx="56473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Aim: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Quantify the influence of atmospheric variables and their uncertainty on the take-off performance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ZoneTexte 38"/>
          <p:cNvSpPr/>
          <p:nvPr/>
        </p:nvSpPr>
        <p:spPr>
          <a:xfrm>
            <a:off x="10081440" y="-1250280"/>
            <a:ext cx="4370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Propagate inputs’ uncertainty to output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Compute estimations of sensitivity indices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dt" idx="15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ftr" idx="16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sldNum" idx="17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32B5398-76E1-498F-BE51-9D852475EE92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2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6" name="ZoneTexte 46"/>
          <p:cNvSpPr/>
          <p:nvPr/>
        </p:nvSpPr>
        <p:spPr>
          <a:xfrm>
            <a:off x="778680" y="-1188720"/>
            <a:ext cx="2913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Show that the model makes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 up hum up =&gt; MTOW down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ZoneTexte 47"/>
          <p:cNvSpPr/>
          <p:nvPr/>
        </p:nvSpPr>
        <p:spPr>
          <a:xfrm>
            <a:off x="156960" y="1131840"/>
            <a:ext cx="6322680" cy="6994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a1141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chemeClr val="accent2"/>
                </a:solidFill>
                <a:latin typeface="Calibri"/>
                <a:ea typeface="Arial"/>
              </a:rPr>
              <a:t>How will atmospheric changes due to climate change affect aircraft performance during take-off in the future?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ZoneTexte 51"/>
          <p:cNvSpPr/>
          <p:nvPr/>
        </p:nvSpPr>
        <p:spPr>
          <a:xfrm>
            <a:off x="6854760" y="3051720"/>
            <a:ext cx="515268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Wingdings"/>
                <a:ea typeface="Arial"/>
              </a:rPr>
              <a:t>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Quantify the influence of atmospheric input variables on aircraft performance output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199"/>
              </a:spcAft>
            </a:pPr>
            <a:r>
              <a:rPr b="0" lang="en-US" sz="2000" spc="-1" strike="noStrike">
                <a:solidFill>
                  <a:srgbClr val="000000"/>
                </a:solidFill>
                <a:latin typeface="Wingdings"/>
                <a:ea typeface="Arial"/>
              </a:rPr>
              <a:t>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Quantify the sensitivity of performance to these variables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Flèche vers la droite 52"/>
          <p:cNvSpPr/>
          <p:nvPr/>
        </p:nvSpPr>
        <p:spPr>
          <a:xfrm rot="18582000">
            <a:off x="201240" y="3276720"/>
            <a:ext cx="352800" cy="210600"/>
          </a:xfrm>
          <a:prstGeom prst="rightArrow">
            <a:avLst>
              <a:gd name="adj1" fmla="val 32913"/>
              <a:gd name="adj2" fmla="val 78427"/>
            </a:avLst>
          </a:prstGeom>
          <a:solidFill>
            <a:srgbClr val="dd1f19"/>
          </a:solidFill>
          <a:ln>
            <a:solidFill>
              <a:srgbClr val="600d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480" bIns="2448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Arial"/>
            </a:endParaRPr>
          </a:p>
        </p:txBody>
      </p:sp>
      <p:sp>
        <p:nvSpPr>
          <p:cNvPr id="270" name="Flèche vers la droite 53"/>
          <p:cNvSpPr/>
          <p:nvPr/>
        </p:nvSpPr>
        <p:spPr>
          <a:xfrm rot="2756400">
            <a:off x="6004440" y="3276360"/>
            <a:ext cx="352800" cy="210600"/>
          </a:xfrm>
          <a:prstGeom prst="rightArrow">
            <a:avLst>
              <a:gd name="adj1" fmla="val 32913"/>
              <a:gd name="adj2" fmla="val 78427"/>
            </a:avLst>
          </a:prstGeom>
          <a:solidFill>
            <a:srgbClr val="dd1f19"/>
          </a:solidFill>
          <a:ln>
            <a:solidFill>
              <a:srgbClr val="600d0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24480" bIns="2448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Critical input distribution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8" name="PlaceHolder 2"/>
          <p:cNvSpPr>
            <a:spLocks noGrp="1"/>
          </p:cNvSpPr>
          <p:nvPr>
            <p:ph type="dt" idx="89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9" name="PlaceHolder 3"/>
          <p:cNvSpPr>
            <a:spLocks noGrp="1"/>
          </p:cNvSpPr>
          <p:nvPr>
            <p:ph type="ftr" idx="90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0" name="PlaceHolder 4"/>
          <p:cNvSpPr>
            <a:spLocks noGrp="1"/>
          </p:cNvSpPr>
          <p:nvPr>
            <p:ph type="sldNum" idx="91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EEA477B-1BED-457C-85D7-4D11AB5AB827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91" name="Espace réservé du contenu 6" descr="Une image contenant texte, diagramme, Tracé,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3890160" y="1535040"/>
            <a:ext cx="4641480" cy="4641480"/>
          </a:xfrm>
          <a:prstGeom prst="rect">
            <a:avLst/>
          </a:prstGeom>
          <a:ln w="0">
            <a:noFill/>
          </a:ln>
        </p:spPr>
      </p:pic>
      <p:sp>
        <p:nvSpPr>
          <p:cNvPr id="692" name="ZoneTexte 7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ZoneTexte 8"/>
          <p:cNvSpPr/>
          <p:nvPr/>
        </p:nvSpPr>
        <p:spPr>
          <a:xfrm>
            <a:off x="14400" y="9129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 26" descr=""/>
          <p:cNvPicPr/>
          <p:nvPr/>
        </p:nvPicPr>
        <p:blipFill>
          <a:blip r:embed="rId1"/>
          <a:srcRect l="0" t="9992" r="0" b="0"/>
          <a:stretch/>
        </p:blipFill>
        <p:spPr>
          <a:xfrm>
            <a:off x="402120" y="1556640"/>
            <a:ext cx="5889240" cy="5301000"/>
          </a:xfrm>
          <a:prstGeom prst="rect">
            <a:avLst/>
          </a:prstGeom>
          <a:ln w="0">
            <a:noFill/>
          </a:ln>
        </p:spPr>
      </p:pic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Dependency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 type="dt" idx="92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 type="ftr" idx="93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8" name="PlaceHolder 4"/>
          <p:cNvSpPr>
            <a:spLocks noGrp="1"/>
          </p:cNvSpPr>
          <p:nvPr>
            <p:ph type="sldNum" idx="94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3558291-F809-4989-8139-D4BDF3C8CD83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99" name="Image 12" descr="Une image contenant texte, diagramme, Tracé, capture d’écran&#10;&#10;Description générée automatiquement"/>
          <p:cNvPicPr/>
          <p:nvPr/>
        </p:nvPicPr>
        <p:blipFill>
          <a:blip r:embed="rId2"/>
          <a:srcRect l="36556" t="36328" r="10575" b="10803"/>
          <a:stretch/>
        </p:blipFill>
        <p:spPr>
          <a:xfrm>
            <a:off x="5015880" y="3144600"/>
            <a:ext cx="695160" cy="695160"/>
          </a:xfrm>
          <a:prstGeom prst="rect">
            <a:avLst/>
          </a:prstGeom>
          <a:ln w="0">
            <a:noFill/>
          </a:ln>
        </p:spPr>
      </p:pic>
      <p:pic>
        <p:nvPicPr>
          <p:cNvPr id="700" name="Image 14" descr="Une image contenant texte, diagramme, Tracé, capture d’écran&#10;&#10;Description générée automatiquement"/>
          <p:cNvPicPr/>
          <p:nvPr/>
        </p:nvPicPr>
        <p:blipFill>
          <a:blip r:embed="rId3"/>
          <a:srcRect l="11785" t="36110" r="65879" b="9701"/>
          <a:stretch/>
        </p:blipFill>
        <p:spPr>
          <a:xfrm>
            <a:off x="1178640" y="3141000"/>
            <a:ext cx="385560" cy="935640"/>
          </a:xfrm>
          <a:prstGeom prst="rect">
            <a:avLst/>
          </a:prstGeom>
          <a:ln w="0">
            <a:noFill/>
          </a:ln>
        </p:spPr>
      </p:pic>
      <p:pic>
        <p:nvPicPr>
          <p:cNvPr id="701" name="Image 16" descr="Une image contenant texte, diagramme, Tracé, capture d’écran&#10;&#10;Description générée automatiquement"/>
          <p:cNvPicPr/>
          <p:nvPr/>
        </p:nvPicPr>
        <p:blipFill>
          <a:blip r:embed="rId4"/>
          <a:srcRect l="36459" t="11428" r="9134" b="66449"/>
          <a:stretch/>
        </p:blipFill>
        <p:spPr>
          <a:xfrm>
            <a:off x="4771440" y="1704600"/>
            <a:ext cx="939600" cy="381960"/>
          </a:xfrm>
          <a:prstGeom prst="rect">
            <a:avLst/>
          </a:prstGeom>
          <a:ln w="0">
            <a:noFill/>
          </a:ln>
        </p:spPr>
      </p:pic>
      <p:sp>
        <p:nvSpPr>
          <p:cNvPr id="702" name="ZoneTexte 2"/>
          <p:cNvSpPr/>
          <p:nvPr/>
        </p:nvSpPr>
        <p:spPr>
          <a:xfrm>
            <a:off x="8472240" y="5752080"/>
            <a:ext cx="27428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Pearson: 0.45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Spearman: 0.47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ZoneTexte 9"/>
          <p:cNvSpPr/>
          <p:nvPr/>
        </p:nvSpPr>
        <p:spPr>
          <a:xfrm>
            <a:off x="6734520" y="912960"/>
            <a:ext cx="365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Fitting an Empirical Bernstein Copula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4" name="Image 25" descr=""/>
          <p:cNvPicPr/>
          <p:nvPr/>
        </p:nvPicPr>
        <p:blipFill>
          <a:blip r:embed="rId5"/>
          <a:srcRect l="0" t="8736" r="0" b="0"/>
          <a:stretch/>
        </p:blipFill>
        <p:spPr>
          <a:xfrm>
            <a:off x="6779160" y="1385640"/>
            <a:ext cx="4177800" cy="3812760"/>
          </a:xfrm>
          <a:prstGeom prst="rect">
            <a:avLst/>
          </a:prstGeom>
          <a:ln w="0">
            <a:noFill/>
          </a:ln>
        </p:spPr>
      </p:pic>
      <p:sp>
        <p:nvSpPr>
          <p:cNvPr id="705" name="ZoneTexte 17"/>
          <p:cNvSpPr/>
          <p:nvPr/>
        </p:nvSpPr>
        <p:spPr>
          <a:xfrm>
            <a:off x="10799640" y="3843000"/>
            <a:ext cx="118404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Copula PDF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Accolade fermante 18"/>
          <p:cNvSpPr/>
          <p:nvPr/>
        </p:nvSpPr>
        <p:spPr>
          <a:xfrm>
            <a:off x="10709640" y="3600000"/>
            <a:ext cx="102960" cy="1079640"/>
          </a:xfrm>
          <a:custGeom>
            <a:avLst/>
            <a:gdLst>
              <a:gd name="textAreaLeft" fmla="*/ 0 w 102960"/>
              <a:gd name="textAreaRight" fmla="*/ 103320 w 102960"/>
              <a:gd name="textAreaTop" fmla="*/ 0 h 1079640"/>
              <a:gd name="textAreaBottom" fmla="*/ 1080000 h 1079640"/>
            </a:gdLst>
            <a:ahLst/>
            <a:rect l="textAreaLeft" t="textAreaTop" r="textAreaRight" b="textAreaBottom"/>
            <a:pathLst>
              <a:path stroke="0" w="103497" h="108012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79195" y="150599"/>
                  <a:pt x="56320" y="337650"/>
                  <a:pt x="51749" y="464450"/>
                </a:cubicBezTo>
                <a:cubicBezTo>
                  <a:pt x="48111" y="509761"/>
                  <a:pt x="74448" y="542657"/>
                  <a:pt x="103498" y="540060"/>
                </a:cubicBezTo>
                <a:cubicBezTo>
                  <a:pt x="69893" y="537311"/>
                  <a:pt x="55064" y="575496"/>
                  <a:pt x="51749" y="615670"/>
                </a:cubicBezTo>
                <a:cubicBezTo>
                  <a:pt x="18408" y="676604"/>
                  <a:pt x="53476" y="889596"/>
                  <a:pt x="51749" y="1004510"/>
                </a:cubicBezTo>
                <a:cubicBezTo>
                  <a:pt x="48239" y="1045731"/>
                  <a:pt x="26072" y="1082481"/>
                  <a:pt x="0" y="1080120"/>
                </a:cubicBezTo>
                <a:cubicBezTo>
                  <a:pt x="46495" y="837979"/>
                  <a:pt x="-8211" y="535274"/>
                  <a:pt x="0" y="0"/>
                </a:cubicBezTo>
                <a:close/>
              </a:path>
              <a:path fill="none" w="103497" h="108012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84249" y="253998"/>
                  <a:pt x="23921" y="384537"/>
                  <a:pt x="51749" y="464450"/>
                </a:cubicBezTo>
                <a:cubicBezTo>
                  <a:pt x="51055" y="507449"/>
                  <a:pt x="76719" y="541398"/>
                  <a:pt x="103498" y="540060"/>
                </a:cubicBezTo>
                <a:cubicBezTo>
                  <a:pt x="74890" y="540728"/>
                  <a:pt x="58547" y="569880"/>
                  <a:pt x="51749" y="615670"/>
                </a:cubicBezTo>
                <a:cubicBezTo>
                  <a:pt x="59631" y="695886"/>
                  <a:pt x="66355" y="905944"/>
                  <a:pt x="51749" y="1004510"/>
                </a:cubicBezTo>
                <a:cubicBezTo>
                  <a:pt x="52933" y="1048612"/>
                  <a:pt x="26519" y="1081207"/>
                  <a:pt x="0" y="1080120"/>
                </a:cubicBezTo>
              </a:path>
              <a:path fill="none" stroke="0" w="103497" h="108012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6026" y="130657"/>
                  <a:pt x="56860" y="292573"/>
                  <a:pt x="51749" y="464450"/>
                </a:cubicBezTo>
                <a:cubicBezTo>
                  <a:pt x="52052" y="506660"/>
                  <a:pt x="75097" y="541910"/>
                  <a:pt x="103498" y="540060"/>
                </a:cubicBezTo>
                <a:cubicBezTo>
                  <a:pt x="77099" y="543420"/>
                  <a:pt x="53562" y="576133"/>
                  <a:pt x="51749" y="615670"/>
                </a:cubicBezTo>
                <a:cubicBezTo>
                  <a:pt x="84161" y="780997"/>
                  <a:pt x="39733" y="896989"/>
                  <a:pt x="51749" y="1004510"/>
                </a:cubicBezTo>
                <a:cubicBezTo>
                  <a:pt x="50081" y="1046542"/>
                  <a:pt x="24320" y="1077180"/>
                  <a:pt x="0" y="108012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707" name="ZoneTexte 27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ZoneTexte 28"/>
          <p:cNvSpPr/>
          <p:nvPr/>
        </p:nvSpPr>
        <p:spPr>
          <a:xfrm>
            <a:off x="14400" y="9129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ZoneTexte 13"/>
          <p:cNvSpPr/>
          <p:nvPr/>
        </p:nvSpPr>
        <p:spPr>
          <a:xfrm>
            <a:off x="9261720" y="4919760"/>
            <a:ext cx="3122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Difference between lowest and highest density: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1.21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ZoneTexte 29"/>
          <p:cNvSpPr/>
          <p:nvPr/>
        </p:nvSpPr>
        <p:spPr>
          <a:xfrm>
            <a:off x="8299440" y="119556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Joint composed distribution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2" name="PlaceHolder 2"/>
          <p:cNvSpPr>
            <a:spLocks noGrp="1"/>
          </p:cNvSpPr>
          <p:nvPr>
            <p:ph type="dt" idx="95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3" name="PlaceHolder 3"/>
          <p:cNvSpPr>
            <a:spLocks noGrp="1"/>
          </p:cNvSpPr>
          <p:nvPr>
            <p:ph type="ftr" idx="96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4" name="PlaceHolder 4"/>
          <p:cNvSpPr>
            <a:spLocks noGrp="1"/>
          </p:cNvSpPr>
          <p:nvPr>
            <p:ph type="sldNum" idx="97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CF856A3-D844-4F7A-83AB-D6B12EC0A6A1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15" name="Image 12" descr="Une image contenant texte, diagramme, Tracé, capture d’écran&#10;&#10;Description générée automatiquement"/>
          <p:cNvPicPr/>
          <p:nvPr/>
        </p:nvPicPr>
        <p:blipFill>
          <a:blip r:embed="rId1"/>
          <a:srcRect l="36556" t="36328" r="10575" b="10803"/>
          <a:stretch/>
        </p:blipFill>
        <p:spPr>
          <a:xfrm>
            <a:off x="5015880" y="3144600"/>
            <a:ext cx="695160" cy="695160"/>
          </a:xfrm>
          <a:prstGeom prst="rect">
            <a:avLst/>
          </a:prstGeom>
          <a:ln w="0">
            <a:noFill/>
          </a:ln>
        </p:spPr>
      </p:pic>
      <p:pic>
        <p:nvPicPr>
          <p:cNvPr id="716" name="Image 14" descr="Une image contenant texte, diagramme, Tracé, capture d’écran&#10;&#10;Description générée automatiquement"/>
          <p:cNvPicPr/>
          <p:nvPr/>
        </p:nvPicPr>
        <p:blipFill>
          <a:blip r:embed="rId2"/>
          <a:srcRect l="11785" t="36110" r="65879" b="9701"/>
          <a:stretch/>
        </p:blipFill>
        <p:spPr>
          <a:xfrm>
            <a:off x="1178640" y="3141000"/>
            <a:ext cx="385560" cy="935640"/>
          </a:xfrm>
          <a:prstGeom prst="rect">
            <a:avLst/>
          </a:prstGeom>
          <a:ln w="0">
            <a:noFill/>
          </a:ln>
        </p:spPr>
      </p:pic>
      <p:pic>
        <p:nvPicPr>
          <p:cNvPr id="717" name="Image 16" descr="Une image contenant texte, diagramme, Tracé, capture d’écran&#10;&#10;Description générée automatiquement"/>
          <p:cNvPicPr/>
          <p:nvPr/>
        </p:nvPicPr>
        <p:blipFill>
          <a:blip r:embed="rId3"/>
          <a:srcRect l="36459" t="11428" r="9134" b="66449"/>
          <a:stretch/>
        </p:blipFill>
        <p:spPr>
          <a:xfrm>
            <a:off x="4771440" y="1704600"/>
            <a:ext cx="939600" cy="381960"/>
          </a:xfrm>
          <a:prstGeom prst="rect">
            <a:avLst/>
          </a:prstGeom>
          <a:ln w="0">
            <a:noFill/>
          </a:ln>
        </p:spPr>
      </p:pic>
      <p:sp>
        <p:nvSpPr>
          <p:cNvPr id="718" name="ZoneTexte 2"/>
          <p:cNvSpPr/>
          <p:nvPr/>
        </p:nvSpPr>
        <p:spPr>
          <a:xfrm>
            <a:off x="8472240" y="5752080"/>
            <a:ext cx="27428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Pearson: 0.45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Spearman: 0.47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ZoneTexte 9"/>
          <p:cNvSpPr/>
          <p:nvPr/>
        </p:nvSpPr>
        <p:spPr>
          <a:xfrm>
            <a:off x="6734520" y="912960"/>
            <a:ext cx="3657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Fitting an Empirical Bernstein Copula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0" name="Image 25" descr=""/>
          <p:cNvPicPr/>
          <p:nvPr/>
        </p:nvPicPr>
        <p:blipFill>
          <a:blip r:embed="rId4"/>
          <a:srcRect l="0" t="8736" r="0" b="0"/>
          <a:stretch/>
        </p:blipFill>
        <p:spPr>
          <a:xfrm>
            <a:off x="6779160" y="1385640"/>
            <a:ext cx="4177800" cy="3812760"/>
          </a:xfrm>
          <a:prstGeom prst="rect">
            <a:avLst/>
          </a:prstGeom>
          <a:ln w="0">
            <a:noFill/>
          </a:ln>
        </p:spPr>
      </p:pic>
      <p:sp>
        <p:nvSpPr>
          <p:cNvPr id="721" name="ZoneTexte 17"/>
          <p:cNvSpPr/>
          <p:nvPr/>
        </p:nvSpPr>
        <p:spPr>
          <a:xfrm>
            <a:off x="10799640" y="3843000"/>
            <a:ext cx="118404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Copula PDF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2" name="Accolade fermante 18"/>
          <p:cNvSpPr/>
          <p:nvPr/>
        </p:nvSpPr>
        <p:spPr>
          <a:xfrm>
            <a:off x="10709640" y="3600000"/>
            <a:ext cx="102960" cy="1079640"/>
          </a:xfrm>
          <a:custGeom>
            <a:avLst/>
            <a:gdLst>
              <a:gd name="textAreaLeft" fmla="*/ 0 w 102960"/>
              <a:gd name="textAreaRight" fmla="*/ 103320 w 102960"/>
              <a:gd name="textAreaTop" fmla="*/ 0 h 1079640"/>
              <a:gd name="textAreaBottom" fmla="*/ 1080000 h 1079640"/>
            </a:gdLst>
            <a:ahLst/>
            <a:rect l="textAreaLeft" t="textAreaTop" r="textAreaRight" b="textAreaBottom"/>
            <a:pathLst>
              <a:path stroke="0" w="103497" h="108012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79195" y="150599"/>
                  <a:pt x="56320" y="337650"/>
                  <a:pt x="51749" y="464450"/>
                </a:cubicBezTo>
                <a:cubicBezTo>
                  <a:pt x="48111" y="509761"/>
                  <a:pt x="74448" y="542657"/>
                  <a:pt x="103498" y="540060"/>
                </a:cubicBezTo>
                <a:cubicBezTo>
                  <a:pt x="69893" y="537311"/>
                  <a:pt x="55064" y="575496"/>
                  <a:pt x="51749" y="615670"/>
                </a:cubicBezTo>
                <a:cubicBezTo>
                  <a:pt x="18408" y="676604"/>
                  <a:pt x="53476" y="889596"/>
                  <a:pt x="51749" y="1004510"/>
                </a:cubicBezTo>
                <a:cubicBezTo>
                  <a:pt x="48239" y="1045731"/>
                  <a:pt x="26072" y="1082481"/>
                  <a:pt x="0" y="1080120"/>
                </a:cubicBezTo>
                <a:cubicBezTo>
                  <a:pt x="46495" y="837979"/>
                  <a:pt x="-8211" y="535274"/>
                  <a:pt x="0" y="0"/>
                </a:cubicBezTo>
                <a:close/>
              </a:path>
              <a:path fill="none" w="103497" h="108012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84249" y="253998"/>
                  <a:pt x="23921" y="384537"/>
                  <a:pt x="51749" y="464450"/>
                </a:cubicBezTo>
                <a:cubicBezTo>
                  <a:pt x="51055" y="507449"/>
                  <a:pt x="76719" y="541398"/>
                  <a:pt x="103498" y="540060"/>
                </a:cubicBezTo>
                <a:cubicBezTo>
                  <a:pt x="74890" y="540728"/>
                  <a:pt x="58547" y="569880"/>
                  <a:pt x="51749" y="615670"/>
                </a:cubicBezTo>
                <a:cubicBezTo>
                  <a:pt x="59631" y="695886"/>
                  <a:pt x="66355" y="905944"/>
                  <a:pt x="51749" y="1004510"/>
                </a:cubicBezTo>
                <a:cubicBezTo>
                  <a:pt x="52933" y="1048612"/>
                  <a:pt x="26519" y="1081207"/>
                  <a:pt x="0" y="1080120"/>
                </a:cubicBezTo>
              </a:path>
              <a:path fill="none" stroke="0" w="103497" h="108012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6026" y="130657"/>
                  <a:pt x="56860" y="292573"/>
                  <a:pt x="51749" y="464450"/>
                </a:cubicBezTo>
                <a:cubicBezTo>
                  <a:pt x="52052" y="506660"/>
                  <a:pt x="75097" y="541910"/>
                  <a:pt x="103498" y="540060"/>
                </a:cubicBezTo>
                <a:cubicBezTo>
                  <a:pt x="77099" y="543420"/>
                  <a:pt x="53562" y="576133"/>
                  <a:pt x="51749" y="615670"/>
                </a:cubicBezTo>
                <a:cubicBezTo>
                  <a:pt x="84161" y="780997"/>
                  <a:pt x="39733" y="896989"/>
                  <a:pt x="51749" y="1004510"/>
                </a:cubicBezTo>
                <a:cubicBezTo>
                  <a:pt x="50081" y="1046542"/>
                  <a:pt x="24320" y="1077180"/>
                  <a:pt x="0" y="108012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723" name="ZoneTexte 27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ZoneTexte 28"/>
          <p:cNvSpPr/>
          <p:nvPr/>
        </p:nvSpPr>
        <p:spPr>
          <a:xfrm>
            <a:off x="14400" y="9129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ZoneTexte 13"/>
          <p:cNvSpPr/>
          <p:nvPr/>
        </p:nvSpPr>
        <p:spPr>
          <a:xfrm>
            <a:off x="9261720" y="4919760"/>
            <a:ext cx="3122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Difference between lowest and highest density: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1.21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6" name="Image 7" descr="Une image contenant Caractère coloré, diagramme, capture d’écran&#10;&#10;Description générée automatiquement"/>
          <p:cNvPicPr/>
          <p:nvPr/>
        </p:nvPicPr>
        <p:blipFill>
          <a:blip r:embed="rId5"/>
          <a:srcRect l="4852" t="11152" r="7999" b="5630"/>
          <a:stretch/>
        </p:blipFill>
        <p:spPr>
          <a:xfrm>
            <a:off x="2268720" y="3105720"/>
            <a:ext cx="3524400" cy="3365640"/>
          </a:xfrm>
          <a:prstGeom prst="rect">
            <a:avLst/>
          </a:prstGeom>
          <a:ln w="0">
            <a:noFill/>
          </a:ln>
        </p:spPr>
      </p:pic>
      <p:pic>
        <p:nvPicPr>
          <p:cNvPr id="727" name="Image 8" descr="Une image contenant ligne, Tracé, diagramme, texte&#10;&#10;Description générée automatiquement"/>
          <p:cNvPicPr/>
          <p:nvPr/>
        </p:nvPicPr>
        <p:blipFill>
          <a:blip r:embed="rId6"/>
          <a:stretch/>
        </p:blipFill>
        <p:spPr>
          <a:xfrm>
            <a:off x="2145600" y="1556640"/>
            <a:ext cx="3924720" cy="1521720"/>
          </a:xfrm>
          <a:prstGeom prst="rect">
            <a:avLst/>
          </a:prstGeom>
          <a:ln w="0">
            <a:noFill/>
          </a:ln>
        </p:spPr>
      </p:pic>
      <p:pic>
        <p:nvPicPr>
          <p:cNvPr id="728" name="Image 10" descr="Une image contenant texte, ligne, Tracé, diagramme&#10;&#10;Description générée automatiquement"/>
          <p:cNvPicPr/>
          <p:nvPr/>
        </p:nvPicPr>
        <p:blipFill>
          <a:blip r:embed="rId7"/>
          <a:stretch/>
        </p:blipFill>
        <p:spPr>
          <a:xfrm rot="16200000">
            <a:off x="-349200" y="4021920"/>
            <a:ext cx="3684960" cy="1612080"/>
          </a:xfrm>
          <a:prstGeom prst="rect">
            <a:avLst/>
          </a:prstGeom>
          <a:ln w="0">
            <a:noFill/>
          </a:ln>
        </p:spPr>
      </p:pic>
      <p:sp>
        <p:nvSpPr>
          <p:cNvPr id="729" name="ZoneTexte 11"/>
          <p:cNvSpPr/>
          <p:nvPr/>
        </p:nvSpPr>
        <p:spPr>
          <a:xfrm>
            <a:off x="5894280" y="5567040"/>
            <a:ext cx="169164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Joint distribution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Accolade fermante 15"/>
          <p:cNvSpPr/>
          <p:nvPr/>
        </p:nvSpPr>
        <p:spPr>
          <a:xfrm>
            <a:off x="5781960" y="5497920"/>
            <a:ext cx="102960" cy="794880"/>
          </a:xfrm>
          <a:custGeom>
            <a:avLst/>
            <a:gdLst>
              <a:gd name="textAreaLeft" fmla="*/ 0 w 102960"/>
              <a:gd name="textAreaRight" fmla="*/ 103320 w 102960"/>
              <a:gd name="textAreaTop" fmla="*/ 0 h 794880"/>
              <a:gd name="textAreaBottom" fmla="*/ 795240 h 794880"/>
            </a:gdLst>
            <a:ahLst/>
            <a:rect l="textAreaLeft" t="textAreaTop" r="textAreaRight" b="textAreaBottom"/>
            <a:pathLst>
              <a:path stroke="0" w="103497" h="79525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36881" y="154667"/>
                  <a:pt x="55237" y="228931"/>
                  <a:pt x="51749" y="322015"/>
                </a:cubicBezTo>
                <a:cubicBezTo>
                  <a:pt x="48111" y="367326"/>
                  <a:pt x="74448" y="400222"/>
                  <a:pt x="103498" y="397625"/>
                </a:cubicBezTo>
                <a:cubicBezTo>
                  <a:pt x="69893" y="394876"/>
                  <a:pt x="55064" y="433061"/>
                  <a:pt x="51749" y="473235"/>
                </a:cubicBezTo>
                <a:cubicBezTo>
                  <a:pt x="34558" y="552925"/>
                  <a:pt x="31899" y="606793"/>
                  <a:pt x="51749" y="719640"/>
                </a:cubicBezTo>
                <a:cubicBezTo>
                  <a:pt x="48239" y="760861"/>
                  <a:pt x="26072" y="797611"/>
                  <a:pt x="0" y="795250"/>
                </a:cubicBezTo>
                <a:cubicBezTo>
                  <a:pt x="-11042" y="620066"/>
                  <a:pt x="-28578" y="209209"/>
                  <a:pt x="0" y="0"/>
                </a:cubicBezTo>
                <a:close/>
              </a:path>
              <a:path fill="none" w="103497" h="79525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37146" y="171940"/>
                  <a:pt x="60636" y="257878"/>
                  <a:pt x="51749" y="322015"/>
                </a:cubicBezTo>
                <a:cubicBezTo>
                  <a:pt x="51055" y="365014"/>
                  <a:pt x="76719" y="398963"/>
                  <a:pt x="103498" y="397625"/>
                </a:cubicBezTo>
                <a:cubicBezTo>
                  <a:pt x="74890" y="398293"/>
                  <a:pt x="58547" y="427445"/>
                  <a:pt x="51749" y="473235"/>
                </a:cubicBezTo>
                <a:cubicBezTo>
                  <a:pt x="52145" y="552522"/>
                  <a:pt x="62215" y="609740"/>
                  <a:pt x="51749" y="719640"/>
                </a:cubicBezTo>
                <a:cubicBezTo>
                  <a:pt x="52933" y="763742"/>
                  <a:pt x="26519" y="796337"/>
                  <a:pt x="0" y="795250"/>
                </a:cubicBezTo>
              </a:path>
              <a:path fill="none" stroke="0" w="103497" h="79525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9503" y="178478"/>
                  <a:pt x="48517" y="223951"/>
                  <a:pt x="51749" y="322015"/>
                </a:cubicBezTo>
                <a:cubicBezTo>
                  <a:pt x="52052" y="364225"/>
                  <a:pt x="75097" y="399475"/>
                  <a:pt x="103498" y="397625"/>
                </a:cubicBezTo>
                <a:cubicBezTo>
                  <a:pt x="77099" y="400985"/>
                  <a:pt x="53562" y="433698"/>
                  <a:pt x="51749" y="473235"/>
                </a:cubicBezTo>
                <a:cubicBezTo>
                  <a:pt x="67064" y="509834"/>
                  <a:pt x="70913" y="665502"/>
                  <a:pt x="51749" y="719640"/>
                </a:cubicBezTo>
                <a:cubicBezTo>
                  <a:pt x="50081" y="761672"/>
                  <a:pt x="24320" y="792310"/>
                  <a:pt x="0" y="79525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731" name="ZoneTexte 20"/>
          <p:cNvSpPr/>
          <p:nvPr/>
        </p:nvSpPr>
        <p:spPr>
          <a:xfrm>
            <a:off x="8299440" y="119556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ZoneTexte 21"/>
          <p:cNvSpPr/>
          <p:nvPr/>
        </p:nvSpPr>
        <p:spPr>
          <a:xfrm>
            <a:off x="5874120" y="6082560"/>
            <a:ext cx="19756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+   Data sample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dd1f19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chemeClr val="accent1"/>
                </a:solidFill>
                <a:latin typeface="Calibri"/>
                <a:ea typeface="Arial"/>
              </a:rPr>
              <a:t>Sample on fitted PDF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ZoneTexte 22"/>
          <p:cNvSpPr/>
          <p:nvPr/>
        </p:nvSpPr>
        <p:spPr>
          <a:xfrm>
            <a:off x="263520" y="1772640"/>
            <a:ext cx="18572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70c0"/>
                </a:solidFill>
                <a:latin typeface="Calibri"/>
                <a:ea typeface="Arial"/>
              </a:rPr>
              <a:t>Fitted marginals with Kernel Smoothing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34" name="Connecteur droit avec flèche 23"/>
          <p:cNvCxnSpPr/>
          <p:nvPr/>
        </p:nvCxnSpPr>
        <p:spPr>
          <a:xfrm>
            <a:off x="1401480" y="2696040"/>
            <a:ext cx="360" cy="348480"/>
          </a:xfrm>
          <a:prstGeom prst="straightConnector1">
            <a:avLst/>
          </a:prstGeom>
          <a:ln>
            <a:solidFill>
              <a:srgbClr val="0070c0"/>
            </a:solidFill>
            <a:tailEnd len="med" type="triangle" w="med"/>
          </a:ln>
        </p:spPr>
      </p:cxnSp>
      <p:cxnSp>
        <p:nvCxnSpPr>
          <p:cNvPr id="735" name="Connecteur droit avec flèche 24"/>
          <p:cNvCxnSpPr/>
          <p:nvPr/>
        </p:nvCxnSpPr>
        <p:spPr>
          <a:xfrm>
            <a:off x="1803600" y="2559600"/>
            <a:ext cx="168840" cy="104040"/>
          </a:xfrm>
          <a:prstGeom prst="straightConnector1">
            <a:avLst/>
          </a:prstGeom>
          <a:ln>
            <a:solidFill>
              <a:srgbClr val="0070c0"/>
            </a:solidFill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Propagated result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7" name="PlaceHolder 2"/>
          <p:cNvSpPr>
            <a:spLocks noGrp="1"/>
          </p:cNvSpPr>
          <p:nvPr>
            <p:ph type="dt" idx="98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8" name="PlaceHolder 3"/>
          <p:cNvSpPr>
            <a:spLocks noGrp="1"/>
          </p:cNvSpPr>
          <p:nvPr>
            <p:ph type="ftr" idx="99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9" name="PlaceHolder 4"/>
          <p:cNvSpPr>
            <a:spLocks noGrp="1"/>
          </p:cNvSpPr>
          <p:nvPr>
            <p:ph type="sldNum" idx="100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2EEF5F7-B18F-4DC2-97A0-649BA521D273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40" name="Image 19" descr="Une image contenant texte, croquis, diagramme, dessin&#10;&#10;Description générée automatiquement"/>
          <p:cNvPicPr/>
          <p:nvPr/>
        </p:nvPicPr>
        <p:blipFill>
          <a:blip r:embed="rId1"/>
          <a:stretch/>
        </p:blipFill>
        <p:spPr>
          <a:xfrm>
            <a:off x="340920" y="1323720"/>
            <a:ext cx="5590800" cy="4192920"/>
          </a:xfrm>
          <a:prstGeom prst="rect">
            <a:avLst/>
          </a:prstGeom>
          <a:ln w="0">
            <a:noFill/>
          </a:ln>
        </p:spPr>
      </p:pic>
      <p:sp>
        <p:nvSpPr>
          <p:cNvPr id="741" name="ZoneTexte 20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ZoneTexte 21"/>
          <p:cNvSpPr/>
          <p:nvPr/>
        </p:nvSpPr>
        <p:spPr>
          <a:xfrm>
            <a:off x="14400" y="9129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3" name="ZoneTexte 24"/>
          <p:cNvSpPr/>
          <p:nvPr/>
        </p:nvSpPr>
        <p:spPr>
          <a:xfrm>
            <a:off x="5544360" y="2508840"/>
            <a:ext cx="2398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Critical propagated data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ZoneTexte 25"/>
          <p:cNvSpPr/>
          <p:nvPr/>
        </p:nvSpPr>
        <p:spPr>
          <a:xfrm>
            <a:off x="4450320" y="2098440"/>
            <a:ext cx="3722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6"/>
                </a:solidFill>
                <a:latin typeface="Calibri"/>
                <a:ea typeface="Arial"/>
              </a:rPr>
              <a:t>Sample of joint composed distribution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ZoneTexte 26"/>
          <p:cNvSpPr/>
          <p:nvPr/>
        </p:nvSpPr>
        <p:spPr>
          <a:xfrm>
            <a:off x="5511240" y="5871960"/>
            <a:ext cx="2220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 </a:t>
            </a:r>
            <a:r>
              <a:rPr b="0" lang="en-US" sz="1800" spc="-1" strike="noStrike">
                <a:solidFill>
                  <a:schemeClr val="accent3"/>
                </a:solidFill>
                <a:latin typeface="Calibri"/>
                <a:ea typeface="Arial"/>
              </a:rPr>
              <a:t>Max Take-Off Weight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Sensitivity Analysis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dt" idx="101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48" name="Image 9" descr=""/>
          <p:cNvPicPr/>
          <p:nvPr/>
        </p:nvPicPr>
        <p:blipFill>
          <a:blip r:embed="rId1"/>
          <a:stretch/>
        </p:blipFill>
        <p:spPr>
          <a:xfrm>
            <a:off x="565920" y="1440720"/>
            <a:ext cx="7314840" cy="4571640"/>
          </a:xfrm>
          <a:prstGeom prst="rect">
            <a:avLst/>
          </a:prstGeom>
          <a:ln w="0">
            <a:noFill/>
          </a:ln>
        </p:spPr>
      </p:pic>
      <p:sp>
        <p:nvSpPr>
          <p:cNvPr id="749" name="PlaceHolder 3"/>
          <p:cNvSpPr>
            <a:spLocks noGrp="1"/>
          </p:cNvSpPr>
          <p:nvPr>
            <p:ph type="ftr" idx="102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0" name="PlaceHolder 4"/>
          <p:cNvSpPr>
            <a:spLocks noGrp="1"/>
          </p:cNvSpPr>
          <p:nvPr>
            <p:ph type="sldNum" idx="103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42FF8C-E4CE-45B6-B9FE-0FD92B500EEB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1" name="ZoneTexte 11"/>
          <p:cNvSpPr/>
          <p:nvPr/>
        </p:nvSpPr>
        <p:spPr>
          <a:xfrm>
            <a:off x="14400" y="9129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ZoneTexte 12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Importance of dependency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4" name="PlaceHolder 2"/>
          <p:cNvSpPr>
            <a:spLocks noGrp="1"/>
          </p:cNvSpPr>
          <p:nvPr>
            <p:ph type="dt" idx="104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5" name="PlaceHolder 3"/>
          <p:cNvSpPr>
            <a:spLocks noGrp="1"/>
          </p:cNvSpPr>
          <p:nvPr>
            <p:ph type="ftr" idx="105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6" name="PlaceHolder 4"/>
          <p:cNvSpPr>
            <a:spLocks noGrp="1"/>
          </p:cNvSpPr>
          <p:nvPr>
            <p:ph type="sldNum" idx="106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15E0DCC-29BA-4C7C-B7A2-6320C0871947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57" name="Image 7" descr=""/>
          <p:cNvPicPr/>
          <p:nvPr/>
        </p:nvPicPr>
        <p:blipFill>
          <a:blip r:embed="rId1"/>
          <a:stretch/>
        </p:blipFill>
        <p:spPr>
          <a:xfrm>
            <a:off x="6222240" y="1063440"/>
            <a:ext cx="4052520" cy="4052520"/>
          </a:xfrm>
          <a:prstGeom prst="rect">
            <a:avLst/>
          </a:prstGeom>
          <a:ln w="0">
            <a:noFill/>
          </a:ln>
        </p:spPr>
      </p:pic>
      <p:pic>
        <p:nvPicPr>
          <p:cNvPr id="758" name="Image 8" descr="Une image contenant Caractère coloré, diagramme, capture d’écran&#10;&#10;Description générée automatiquement"/>
          <p:cNvPicPr/>
          <p:nvPr/>
        </p:nvPicPr>
        <p:blipFill>
          <a:blip r:embed="rId2"/>
          <a:srcRect l="4852" t="11152" r="7999" b="5630"/>
          <a:stretch/>
        </p:blipFill>
        <p:spPr>
          <a:xfrm>
            <a:off x="1180080" y="1581840"/>
            <a:ext cx="3524400" cy="3365640"/>
          </a:xfrm>
          <a:prstGeom prst="rect">
            <a:avLst/>
          </a:prstGeom>
          <a:ln w="0">
            <a:noFill/>
          </a:ln>
        </p:spPr>
      </p:pic>
      <p:sp>
        <p:nvSpPr>
          <p:cNvPr id="759" name="ZoneTexte 9"/>
          <p:cNvSpPr/>
          <p:nvPr/>
        </p:nvSpPr>
        <p:spPr>
          <a:xfrm>
            <a:off x="4805640" y="4043160"/>
            <a:ext cx="169164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Joint distribution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0" name="Accolade fermante 10"/>
          <p:cNvSpPr/>
          <p:nvPr/>
        </p:nvSpPr>
        <p:spPr>
          <a:xfrm>
            <a:off x="4693320" y="3973680"/>
            <a:ext cx="102960" cy="794880"/>
          </a:xfrm>
          <a:custGeom>
            <a:avLst/>
            <a:gdLst>
              <a:gd name="textAreaLeft" fmla="*/ 0 w 102960"/>
              <a:gd name="textAreaRight" fmla="*/ 103320 w 102960"/>
              <a:gd name="textAreaTop" fmla="*/ 0 h 794880"/>
              <a:gd name="textAreaBottom" fmla="*/ 795240 h 794880"/>
            </a:gdLst>
            <a:ahLst/>
            <a:rect l="textAreaLeft" t="textAreaTop" r="textAreaRight" b="textAreaBottom"/>
            <a:pathLst>
              <a:path stroke="0" w="103497" h="79525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36881" y="154667"/>
                  <a:pt x="55237" y="228931"/>
                  <a:pt x="51749" y="322015"/>
                </a:cubicBezTo>
                <a:cubicBezTo>
                  <a:pt x="48111" y="367326"/>
                  <a:pt x="74448" y="400222"/>
                  <a:pt x="103498" y="397625"/>
                </a:cubicBezTo>
                <a:cubicBezTo>
                  <a:pt x="69893" y="394876"/>
                  <a:pt x="55064" y="433061"/>
                  <a:pt x="51749" y="473235"/>
                </a:cubicBezTo>
                <a:cubicBezTo>
                  <a:pt x="34558" y="552925"/>
                  <a:pt x="31899" y="606793"/>
                  <a:pt x="51749" y="719640"/>
                </a:cubicBezTo>
                <a:cubicBezTo>
                  <a:pt x="48239" y="760861"/>
                  <a:pt x="26072" y="797611"/>
                  <a:pt x="0" y="795250"/>
                </a:cubicBezTo>
                <a:cubicBezTo>
                  <a:pt x="-11042" y="620066"/>
                  <a:pt x="-28578" y="209209"/>
                  <a:pt x="0" y="0"/>
                </a:cubicBezTo>
                <a:close/>
              </a:path>
              <a:path fill="none" w="103497" h="79525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37146" y="171940"/>
                  <a:pt x="60636" y="257878"/>
                  <a:pt x="51749" y="322015"/>
                </a:cubicBezTo>
                <a:cubicBezTo>
                  <a:pt x="51055" y="365014"/>
                  <a:pt x="76719" y="398963"/>
                  <a:pt x="103498" y="397625"/>
                </a:cubicBezTo>
                <a:cubicBezTo>
                  <a:pt x="74890" y="398293"/>
                  <a:pt x="58547" y="427445"/>
                  <a:pt x="51749" y="473235"/>
                </a:cubicBezTo>
                <a:cubicBezTo>
                  <a:pt x="52145" y="552522"/>
                  <a:pt x="62215" y="609740"/>
                  <a:pt x="51749" y="719640"/>
                </a:cubicBezTo>
                <a:cubicBezTo>
                  <a:pt x="52933" y="763742"/>
                  <a:pt x="26519" y="796337"/>
                  <a:pt x="0" y="795250"/>
                </a:cubicBezTo>
              </a:path>
              <a:path fill="none" stroke="0" w="103497" h="79525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9503" y="178478"/>
                  <a:pt x="48517" y="223951"/>
                  <a:pt x="51749" y="322015"/>
                </a:cubicBezTo>
                <a:cubicBezTo>
                  <a:pt x="52052" y="364225"/>
                  <a:pt x="75097" y="399475"/>
                  <a:pt x="103498" y="397625"/>
                </a:cubicBezTo>
                <a:cubicBezTo>
                  <a:pt x="77099" y="400985"/>
                  <a:pt x="53562" y="433698"/>
                  <a:pt x="51749" y="473235"/>
                </a:cubicBezTo>
                <a:cubicBezTo>
                  <a:pt x="67064" y="509834"/>
                  <a:pt x="70913" y="665502"/>
                  <a:pt x="51749" y="719640"/>
                </a:cubicBezTo>
                <a:cubicBezTo>
                  <a:pt x="50081" y="761672"/>
                  <a:pt x="24320" y="792310"/>
                  <a:pt x="0" y="79525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761" name="ZoneTexte 11"/>
          <p:cNvSpPr/>
          <p:nvPr/>
        </p:nvSpPr>
        <p:spPr>
          <a:xfrm>
            <a:off x="10152720" y="1290600"/>
            <a:ext cx="19756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432ff"/>
                </a:solidFill>
                <a:latin typeface="Calibri"/>
                <a:ea typeface="Arial"/>
              </a:rPr>
              <a:t>+   Data sample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dd1f19"/>
              </a:buClr>
              <a:buFont typeface="Wingdings" charset="2"/>
              <a:buChar char=""/>
            </a:pPr>
            <a:r>
              <a:rPr b="0" lang="en-US" sz="1400" spc="-1" strike="noStrike">
                <a:solidFill>
                  <a:schemeClr val="accent1"/>
                </a:solidFill>
                <a:latin typeface="Calibri"/>
                <a:ea typeface="Arial"/>
              </a:rPr>
              <a:t>Sample on fitted PDF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2" name="ZoneTexte 12"/>
          <p:cNvSpPr/>
          <p:nvPr/>
        </p:nvSpPr>
        <p:spPr>
          <a:xfrm>
            <a:off x="1416600" y="1212480"/>
            <a:ext cx="321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With Empirical Bernstein copula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ZoneTexte 13"/>
          <p:cNvSpPr/>
          <p:nvPr/>
        </p:nvSpPr>
        <p:spPr>
          <a:xfrm>
            <a:off x="7017840" y="1171440"/>
            <a:ext cx="2593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With independent copula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4" name="ZoneTexte 19"/>
          <p:cNvSpPr/>
          <p:nvPr/>
        </p:nvSpPr>
        <p:spPr>
          <a:xfrm>
            <a:off x="9989280" y="3907080"/>
            <a:ext cx="1691640" cy="6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36000" bIns="36000" anchor="ctr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Joint distribution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contours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Accolade fermante 20"/>
          <p:cNvSpPr/>
          <p:nvPr/>
        </p:nvSpPr>
        <p:spPr>
          <a:xfrm>
            <a:off x="9876960" y="3837600"/>
            <a:ext cx="102960" cy="794880"/>
          </a:xfrm>
          <a:custGeom>
            <a:avLst/>
            <a:gdLst>
              <a:gd name="textAreaLeft" fmla="*/ 0 w 102960"/>
              <a:gd name="textAreaRight" fmla="*/ 103320 w 102960"/>
              <a:gd name="textAreaTop" fmla="*/ 0 h 794880"/>
              <a:gd name="textAreaBottom" fmla="*/ 795240 h 794880"/>
            </a:gdLst>
            <a:ahLst/>
            <a:rect l="textAreaLeft" t="textAreaTop" r="textAreaRight" b="textAreaBottom"/>
            <a:pathLst>
              <a:path stroke="0" w="103497" h="795250">
                <a:moveTo>
                  <a:pt x="0" y="0"/>
                </a:moveTo>
                <a:cubicBezTo>
                  <a:pt x="25870" y="-1672"/>
                  <a:pt x="45227" y="36300"/>
                  <a:pt x="51749" y="75610"/>
                </a:cubicBezTo>
                <a:cubicBezTo>
                  <a:pt x="36881" y="154667"/>
                  <a:pt x="55237" y="228931"/>
                  <a:pt x="51749" y="322015"/>
                </a:cubicBezTo>
                <a:cubicBezTo>
                  <a:pt x="48111" y="367326"/>
                  <a:pt x="74448" y="400222"/>
                  <a:pt x="103498" y="397625"/>
                </a:cubicBezTo>
                <a:cubicBezTo>
                  <a:pt x="69893" y="394876"/>
                  <a:pt x="55064" y="433061"/>
                  <a:pt x="51749" y="473235"/>
                </a:cubicBezTo>
                <a:cubicBezTo>
                  <a:pt x="34558" y="552925"/>
                  <a:pt x="31899" y="606793"/>
                  <a:pt x="51749" y="719640"/>
                </a:cubicBezTo>
                <a:cubicBezTo>
                  <a:pt x="48239" y="760861"/>
                  <a:pt x="26072" y="797611"/>
                  <a:pt x="0" y="795250"/>
                </a:cubicBezTo>
                <a:cubicBezTo>
                  <a:pt x="-11042" y="620066"/>
                  <a:pt x="-28578" y="209209"/>
                  <a:pt x="0" y="0"/>
                </a:cubicBezTo>
                <a:close/>
              </a:path>
              <a:path fill="none" w="103497" h="795250">
                <a:moveTo>
                  <a:pt x="0" y="0"/>
                </a:moveTo>
                <a:cubicBezTo>
                  <a:pt x="24958" y="-257"/>
                  <a:pt x="51384" y="33107"/>
                  <a:pt x="51749" y="75610"/>
                </a:cubicBezTo>
                <a:cubicBezTo>
                  <a:pt x="37146" y="171940"/>
                  <a:pt x="60636" y="257878"/>
                  <a:pt x="51749" y="322015"/>
                </a:cubicBezTo>
                <a:cubicBezTo>
                  <a:pt x="51055" y="365014"/>
                  <a:pt x="76719" y="398963"/>
                  <a:pt x="103498" y="397625"/>
                </a:cubicBezTo>
                <a:cubicBezTo>
                  <a:pt x="74890" y="398293"/>
                  <a:pt x="58547" y="427445"/>
                  <a:pt x="51749" y="473235"/>
                </a:cubicBezTo>
                <a:cubicBezTo>
                  <a:pt x="52145" y="552522"/>
                  <a:pt x="62215" y="609740"/>
                  <a:pt x="51749" y="719640"/>
                </a:cubicBezTo>
                <a:cubicBezTo>
                  <a:pt x="52933" y="763742"/>
                  <a:pt x="26519" y="796337"/>
                  <a:pt x="0" y="795250"/>
                </a:cubicBezTo>
              </a:path>
              <a:path fill="none" stroke="0" w="103497" h="795250">
                <a:moveTo>
                  <a:pt x="0" y="0"/>
                </a:moveTo>
                <a:cubicBezTo>
                  <a:pt x="32845" y="2388"/>
                  <a:pt x="57452" y="35223"/>
                  <a:pt x="51749" y="75610"/>
                </a:cubicBezTo>
                <a:cubicBezTo>
                  <a:pt x="49503" y="178478"/>
                  <a:pt x="48517" y="223951"/>
                  <a:pt x="51749" y="322015"/>
                </a:cubicBezTo>
                <a:cubicBezTo>
                  <a:pt x="52052" y="364225"/>
                  <a:pt x="75097" y="399475"/>
                  <a:pt x="103498" y="397625"/>
                </a:cubicBezTo>
                <a:cubicBezTo>
                  <a:pt x="77099" y="400985"/>
                  <a:pt x="53562" y="433698"/>
                  <a:pt x="51749" y="473235"/>
                </a:cubicBezTo>
                <a:cubicBezTo>
                  <a:pt x="67064" y="509834"/>
                  <a:pt x="70913" y="665502"/>
                  <a:pt x="51749" y="719640"/>
                </a:cubicBezTo>
                <a:cubicBezTo>
                  <a:pt x="50081" y="761672"/>
                  <a:pt x="24320" y="792310"/>
                  <a:pt x="0" y="795250"/>
                </a:cubicBezTo>
              </a:path>
            </a:pathLst>
          </a:custGeom>
          <a:noFill/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Arial"/>
            </a:endParaRPr>
          </a:p>
        </p:txBody>
      </p:sp>
      <p:sp>
        <p:nvSpPr>
          <p:cNvPr id="766" name="ZoneTexte 22"/>
          <p:cNvSpPr/>
          <p:nvPr/>
        </p:nvSpPr>
        <p:spPr>
          <a:xfrm>
            <a:off x="46080" y="4932000"/>
            <a:ext cx="1697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Shapley indices: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7" name="ZoneTexte 23"/>
          <p:cNvSpPr/>
          <p:nvPr/>
        </p:nvSpPr>
        <p:spPr>
          <a:xfrm>
            <a:off x="1002960" y="5436000"/>
            <a:ext cx="1397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Temperature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8" name="ZoneTexte 24"/>
          <p:cNvSpPr/>
          <p:nvPr/>
        </p:nvSpPr>
        <p:spPr>
          <a:xfrm>
            <a:off x="1173600" y="5895000"/>
            <a:ext cx="1055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Humidity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9" name="ZoneTexte 25"/>
          <p:cNvSpPr/>
          <p:nvPr/>
        </p:nvSpPr>
        <p:spPr>
          <a:xfrm>
            <a:off x="2936520" y="5436000"/>
            <a:ext cx="8762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S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=0.82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ZoneTexte 26"/>
          <p:cNvSpPr/>
          <p:nvPr/>
        </p:nvSpPr>
        <p:spPr>
          <a:xfrm>
            <a:off x="2936520" y="5895000"/>
            <a:ext cx="8762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S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=0.18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ZoneTexte 27"/>
          <p:cNvSpPr/>
          <p:nvPr/>
        </p:nvSpPr>
        <p:spPr>
          <a:xfrm>
            <a:off x="7833240" y="5436000"/>
            <a:ext cx="8762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S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=0.94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ZoneTexte 28"/>
          <p:cNvSpPr/>
          <p:nvPr/>
        </p:nvSpPr>
        <p:spPr>
          <a:xfrm>
            <a:off x="7833240" y="5895000"/>
            <a:ext cx="876240" cy="4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S</a:t>
            </a:r>
            <a:r>
              <a:rPr b="0" lang="en-US" sz="1800" spc="-1" strike="noStrike" baseline="-25000">
                <a:solidFill>
                  <a:srgbClr val="000000"/>
                </a:solidFill>
                <a:latin typeface="Calibri"/>
                <a:ea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=0.06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3" name="ZoneTexte 29"/>
          <p:cNvSpPr/>
          <p:nvPr/>
        </p:nvSpPr>
        <p:spPr>
          <a:xfrm>
            <a:off x="14400" y="91296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ZoneTexte 30"/>
          <p:cNvSpPr/>
          <p:nvPr/>
        </p:nvSpPr>
        <p:spPr>
          <a:xfrm>
            <a:off x="1710720" y="924120"/>
            <a:ext cx="1324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Threshold =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138240" y="2100240"/>
            <a:ext cx="7505280" cy="837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Georgia"/>
                <a:ea typeface="Georgia"/>
              </a:rPr>
              <a:t>Why focus on extreme values?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6" name="PlaceHolder 2"/>
          <p:cNvSpPr>
            <a:spLocks noGrp="1"/>
          </p:cNvSpPr>
          <p:nvPr>
            <p:ph type="subTitle"/>
          </p:nvPr>
        </p:nvSpPr>
        <p:spPr>
          <a:xfrm>
            <a:off x="138240" y="2937600"/>
            <a:ext cx="750528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buNone/>
            </a:pPr>
            <a:endParaRPr b="0" lang="fr-FR" sz="2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777" name="PlaceHolder 3"/>
          <p:cNvSpPr>
            <a:spLocks noGrp="1"/>
          </p:cNvSpPr>
          <p:nvPr>
            <p:ph type="dt" idx="107"/>
          </p:nvPr>
        </p:nvSpPr>
        <p:spPr>
          <a:xfrm>
            <a:off x="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8" name="PlaceHolder 4"/>
          <p:cNvSpPr>
            <a:spLocks noGrp="1"/>
          </p:cNvSpPr>
          <p:nvPr>
            <p:ph type="ftr" idx="108"/>
          </p:nvPr>
        </p:nvSpPr>
        <p:spPr>
          <a:xfrm>
            <a:off x="4038480" y="6586560"/>
            <a:ext cx="41144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C233FF0-F633-4749-9FC5-5121DE85174D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All days vs. critical days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0" name="PlaceHolder 2"/>
          <p:cNvSpPr>
            <a:spLocks noGrp="1"/>
          </p:cNvSpPr>
          <p:nvPr>
            <p:ph type="dt" idx="109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1" name="PlaceHolder 3"/>
          <p:cNvSpPr>
            <a:spLocks noGrp="1"/>
          </p:cNvSpPr>
          <p:nvPr>
            <p:ph type="ftr" idx="110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2" name="PlaceHolder 4"/>
          <p:cNvSpPr>
            <a:spLocks noGrp="1"/>
          </p:cNvSpPr>
          <p:nvPr>
            <p:ph type="sldNum" idx="111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9A13E34-DD6D-4B4A-B57B-9908D88C12D5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83" name="Espace réservé du contenu 7" descr="Une image contenant texte, diagramme, Tracé,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3287520" y="949320"/>
            <a:ext cx="5533560" cy="5533560"/>
          </a:xfrm>
          <a:prstGeom prst="rect">
            <a:avLst/>
          </a:prstGeom>
          <a:ln w="0">
            <a:noFill/>
          </a:ln>
        </p:spPr>
      </p:pic>
      <p:sp>
        <p:nvSpPr>
          <p:cNvPr id="784" name="ZoneTexte 7"/>
          <p:cNvSpPr/>
          <p:nvPr/>
        </p:nvSpPr>
        <p:spPr>
          <a:xfrm>
            <a:off x="1145520" y="563760"/>
            <a:ext cx="137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ea typeface="Arial"/>
              </a:rPr>
              <a:t>Toulouse TLS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All days vs. critical days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6" name="PlaceHolder 2"/>
          <p:cNvSpPr>
            <a:spLocks noGrp="1"/>
          </p:cNvSpPr>
          <p:nvPr>
            <p:ph type="dt" idx="112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7" name="PlaceHolder 3"/>
          <p:cNvSpPr>
            <a:spLocks noGrp="1"/>
          </p:cNvSpPr>
          <p:nvPr>
            <p:ph type="ftr" idx="113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8" name="PlaceHolder 4"/>
          <p:cNvSpPr>
            <a:spLocks noGrp="1"/>
          </p:cNvSpPr>
          <p:nvPr>
            <p:ph type="sldNum" idx="114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F21EE36-1F6D-423B-A477-1EA0123B289D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9" name="ZoneTexte 6"/>
          <p:cNvSpPr/>
          <p:nvPr/>
        </p:nvSpPr>
        <p:spPr>
          <a:xfrm>
            <a:off x="1145520" y="563760"/>
            <a:ext cx="137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ea typeface="Arial"/>
              </a:rPr>
              <a:t>Toulouse TLS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790" name="Connecteur droit 8"/>
          <p:cNvCxnSpPr/>
          <p:nvPr/>
        </p:nvCxnSpPr>
        <p:spPr>
          <a:xfrm>
            <a:off x="6095880" y="1115280"/>
            <a:ext cx="360" cy="5122080"/>
          </a:xfrm>
          <a:prstGeom prst="straightConnector1">
            <a:avLst/>
          </a:prstGeom>
          <a:ln>
            <a:solidFill>
              <a:srgbClr val="dd1f19"/>
            </a:solidFill>
          </a:ln>
        </p:spPr>
      </p:cxnSp>
      <p:sp>
        <p:nvSpPr>
          <p:cNvPr id="791" name="ZoneTexte 9"/>
          <p:cNvSpPr/>
          <p:nvPr/>
        </p:nvSpPr>
        <p:spPr>
          <a:xfrm>
            <a:off x="178560" y="985320"/>
            <a:ext cx="89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All year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ZoneTexte 10"/>
          <p:cNvSpPr/>
          <p:nvPr/>
        </p:nvSpPr>
        <p:spPr>
          <a:xfrm>
            <a:off x="6249960" y="98532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Critical days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ZoneTexte 11"/>
          <p:cNvSpPr/>
          <p:nvPr/>
        </p:nvSpPr>
        <p:spPr>
          <a:xfrm>
            <a:off x="6374160" y="1654200"/>
            <a:ext cx="26168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coefficients: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Pearson : -0.048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Spearman : -0.018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4" name="Image 12" descr="Une image contenant texte, carte&#10;&#10;Description générée automatiquement"/>
          <p:cNvPicPr/>
          <p:nvPr/>
        </p:nvPicPr>
        <p:blipFill>
          <a:blip r:embed="rId1"/>
          <a:stretch/>
        </p:blipFill>
        <p:spPr>
          <a:xfrm>
            <a:off x="8949600" y="908640"/>
            <a:ext cx="3214080" cy="3214080"/>
          </a:xfrm>
          <a:prstGeom prst="rect">
            <a:avLst/>
          </a:prstGeom>
          <a:ln w="0">
            <a:noFill/>
          </a:ln>
        </p:spPr>
      </p:pic>
      <p:pic>
        <p:nvPicPr>
          <p:cNvPr id="795" name="Image 13" descr=""/>
          <p:cNvPicPr/>
          <p:nvPr/>
        </p:nvPicPr>
        <p:blipFill>
          <a:blip r:embed="rId2"/>
          <a:stretch/>
        </p:blipFill>
        <p:spPr>
          <a:xfrm>
            <a:off x="6534000" y="4077000"/>
            <a:ext cx="3714480" cy="2321280"/>
          </a:xfrm>
          <a:prstGeom prst="rect">
            <a:avLst/>
          </a:prstGeom>
          <a:ln w="0">
            <a:noFill/>
          </a:ln>
        </p:spPr>
      </p:pic>
      <p:pic>
        <p:nvPicPr>
          <p:cNvPr id="796" name="Espace réservé du contenu 7" descr="Une image contenant texte, capture d’écran, diagramme, ligne&#10;&#10;Description générée automatiquement"/>
          <p:cNvPicPr/>
          <p:nvPr/>
        </p:nvPicPr>
        <p:blipFill>
          <a:blip r:embed="rId3"/>
          <a:stretch/>
        </p:blipFill>
        <p:spPr>
          <a:xfrm>
            <a:off x="173520" y="4077000"/>
            <a:ext cx="3714480" cy="2321280"/>
          </a:xfrm>
          <a:prstGeom prst="rect">
            <a:avLst/>
          </a:prstGeom>
          <a:ln w="0">
            <a:noFill/>
          </a:ln>
        </p:spPr>
      </p:pic>
      <p:sp>
        <p:nvSpPr>
          <p:cNvPr id="797" name="ZoneTexte 15"/>
          <p:cNvSpPr/>
          <p:nvPr/>
        </p:nvSpPr>
        <p:spPr>
          <a:xfrm>
            <a:off x="53280" y="1654200"/>
            <a:ext cx="2328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Pearson: 0.77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Spearman: 0.81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8" name="Image 17" descr="Une image contenant carte, capture d’écran, texte, Caractère coloré&#10;&#10;Description générée automatiquement"/>
          <p:cNvPicPr/>
          <p:nvPr/>
        </p:nvPicPr>
        <p:blipFill>
          <a:blip r:embed="rId4"/>
          <a:stretch/>
        </p:blipFill>
        <p:spPr>
          <a:xfrm>
            <a:off x="2783520" y="908640"/>
            <a:ext cx="3214080" cy="3214080"/>
          </a:xfrm>
          <a:prstGeom prst="rect">
            <a:avLst/>
          </a:prstGeom>
          <a:ln w="0">
            <a:noFill/>
          </a:ln>
        </p:spPr>
      </p:pic>
      <p:sp>
        <p:nvSpPr>
          <p:cNvPr id="799" name="ZoneTexte 19"/>
          <p:cNvSpPr/>
          <p:nvPr/>
        </p:nvSpPr>
        <p:spPr>
          <a:xfrm>
            <a:off x="9671040" y="95328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ZoneTexte 20"/>
          <p:cNvSpPr/>
          <p:nvPr/>
        </p:nvSpPr>
        <p:spPr>
          <a:xfrm>
            <a:off x="3503520" y="96444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All days vs. critical days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dt" idx="115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 type="ftr" idx="116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 type="sldNum" idx="117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A8F326B-64C1-4C20-8290-74CEAA5E1F3F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5" name="ZoneTexte 6"/>
          <p:cNvSpPr/>
          <p:nvPr/>
        </p:nvSpPr>
        <p:spPr>
          <a:xfrm>
            <a:off x="1145520" y="563760"/>
            <a:ext cx="137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4">
                    <a:lumMod val="20000"/>
                    <a:lumOff val="80000"/>
                  </a:schemeClr>
                </a:solidFill>
                <a:latin typeface="Calibri"/>
                <a:ea typeface="Arial"/>
              </a:rPr>
              <a:t>Toulouse TLS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806" name="Connecteur droit 8"/>
          <p:cNvCxnSpPr/>
          <p:nvPr/>
        </p:nvCxnSpPr>
        <p:spPr>
          <a:xfrm>
            <a:off x="6095880" y="1115280"/>
            <a:ext cx="360" cy="5122080"/>
          </a:xfrm>
          <a:prstGeom prst="straightConnector1">
            <a:avLst/>
          </a:prstGeom>
          <a:ln>
            <a:solidFill>
              <a:srgbClr val="dd1f19"/>
            </a:solidFill>
          </a:ln>
        </p:spPr>
      </p:cxnSp>
      <p:sp>
        <p:nvSpPr>
          <p:cNvPr id="807" name="ZoneTexte 9"/>
          <p:cNvSpPr/>
          <p:nvPr/>
        </p:nvSpPr>
        <p:spPr>
          <a:xfrm>
            <a:off x="178560" y="985320"/>
            <a:ext cx="89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All year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8" name="ZoneTexte 10"/>
          <p:cNvSpPr/>
          <p:nvPr/>
        </p:nvSpPr>
        <p:spPr>
          <a:xfrm>
            <a:off x="6249960" y="985320"/>
            <a:ext cx="1316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Critical days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ZoneTexte 11"/>
          <p:cNvSpPr/>
          <p:nvPr/>
        </p:nvSpPr>
        <p:spPr>
          <a:xfrm>
            <a:off x="6539760" y="1538280"/>
            <a:ext cx="203652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coefficients: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libri"/>
                <a:ea typeface="Arial"/>
              </a:rPr>
              <a:t>Pearson : -0.048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libri"/>
                <a:ea typeface="Arial"/>
              </a:rPr>
              <a:t>Spearman : -0.018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0" name="Image 12" descr="Une image contenant texte, carte&#10;&#10;Description générée automatiquement"/>
          <p:cNvPicPr/>
          <p:nvPr/>
        </p:nvPicPr>
        <p:blipFill>
          <a:blip r:embed="rId1"/>
          <a:stretch/>
        </p:blipFill>
        <p:spPr>
          <a:xfrm>
            <a:off x="8949600" y="908640"/>
            <a:ext cx="3214080" cy="3214080"/>
          </a:xfrm>
          <a:prstGeom prst="rect">
            <a:avLst/>
          </a:prstGeom>
          <a:ln w="0">
            <a:noFill/>
          </a:ln>
        </p:spPr>
      </p:pic>
      <p:pic>
        <p:nvPicPr>
          <p:cNvPr id="811" name="Image 13" descr=""/>
          <p:cNvPicPr/>
          <p:nvPr/>
        </p:nvPicPr>
        <p:blipFill>
          <a:blip r:embed="rId2"/>
          <a:stretch/>
        </p:blipFill>
        <p:spPr>
          <a:xfrm>
            <a:off x="6534000" y="4077000"/>
            <a:ext cx="3714480" cy="2321280"/>
          </a:xfrm>
          <a:prstGeom prst="rect">
            <a:avLst/>
          </a:prstGeom>
          <a:ln w="0">
            <a:noFill/>
          </a:ln>
        </p:spPr>
      </p:pic>
      <p:pic>
        <p:nvPicPr>
          <p:cNvPr id="812" name="Espace réservé du contenu 7" descr="Une image contenant texte, capture d’écran, diagramme, ligne&#10;&#10;Description générée automatiquement"/>
          <p:cNvPicPr/>
          <p:nvPr/>
        </p:nvPicPr>
        <p:blipFill>
          <a:blip r:embed="rId3"/>
          <a:stretch/>
        </p:blipFill>
        <p:spPr>
          <a:xfrm>
            <a:off x="173520" y="4077000"/>
            <a:ext cx="3714480" cy="2321280"/>
          </a:xfrm>
          <a:prstGeom prst="rect">
            <a:avLst/>
          </a:prstGeom>
          <a:ln w="0">
            <a:noFill/>
          </a:ln>
        </p:spPr>
      </p:pic>
      <p:sp>
        <p:nvSpPr>
          <p:cNvPr id="813" name="ZoneTexte 15"/>
          <p:cNvSpPr/>
          <p:nvPr/>
        </p:nvSpPr>
        <p:spPr>
          <a:xfrm>
            <a:off x="156240" y="1538280"/>
            <a:ext cx="185580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libri"/>
                <a:ea typeface="Arial"/>
              </a:rPr>
              <a:t>Correlation coefficients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libri"/>
                <a:ea typeface="Arial"/>
              </a:rPr>
              <a:t>Pearson: 0.77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Calibri"/>
                <a:ea typeface="Arial"/>
              </a:rPr>
              <a:t>Spearman: 0.81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4" name="Image 17" descr="Une image contenant carte, capture d’écran, texte, Caractère coloré&#10;&#10;Description générée automatiquement"/>
          <p:cNvPicPr/>
          <p:nvPr/>
        </p:nvPicPr>
        <p:blipFill>
          <a:blip r:embed="rId4"/>
          <a:stretch/>
        </p:blipFill>
        <p:spPr>
          <a:xfrm>
            <a:off x="2783520" y="908640"/>
            <a:ext cx="3214080" cy="3214080"/>
          </a:xfrm>
          <a:prstGeom prst="rect">
            <a:avLst/>
          </a:prstGeom>
          <a:ln w="0">
            <a:noFill/>
          </a:ln>
        </p:spPr>
      </p:pic>
      <p:sp>
        <p:nvSpPr>
          <p:cNvPr id="815" name="ZoneTexte 18"/>
          <p:cNvSpPr/>
          <p:nvPr/>
        </p:nvSpPr>
        <p:spPr>
          <a:xfrm>
            <a:off x="4323600" y="5031720"/>
            <a:ext cx="3544560" cy="638280"/>
          </a:xfrm>
          <a:prstGeom prst="rect">
            <a:avLst/>
          </a:prstGeom>
          <a:solidFill>
            <a:schemeClr val="bg1"/>
          </a:solidFill>
          <a:ln w="0">
            <a:solidFill>
              <a:srgbClr val="dd1f19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Dependency structure very different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Wingdings"/>
                <a:ea typeface="Arial"/>
              </a:rPr>
              <a:t>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Impacts sensitivity results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ZoneTexte 2"/>
          <p:cNvSpPr/>
          <p:nvPr/>
        </p:nvSpPr>
        <p:spPr>
          <a:xfrm>
            <a:off x="9671040" y="95328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ZoneTexte 7"/>
          <p:cNvSpPr/>
          <p:nvPr/>
        </p:nvSpPr>
        <p:spPr>
          <a:xfrm>
            <a:off x="3503520" y="964440"/>
            <a:ext cx="229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+ Sample in rank space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re 1"/>
          <p:cNvSpPr/>
          <p:nvPr/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r">
              <a:lnSpc>
                <a:spcPct val="90000"/>
              </a:lnSpc>
            </a:pPr>
            <a:r>
              <a:rPr b="1" lang="en-GB" sz="3600" spc="-1" strike="noStrike">
                <a:solidFill>
                  <a:srgbClr val="ffffff"/>
                </a:solidFill>
                <a:latin typeface="Calibri"/>
                <a:ea typeface="Arial"/>
              </a:rPr>
              <a:t>Input data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1"/>
          <p:cNvSpPr>
            <a:spLocks noGrp="1"/>
          </p:cNvSpPr>
          <p:nvPr>
            <p:ph type="sldNum" idx="18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E49F5B-E561-4D75-A056-9AC641BFEBD9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dt" idx="19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ftr" idx="20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grpSp>
        <p:nvGrpSpPr>
          <p:cNvPr id="275" name="Groupe 27"/>
          <p:cNvGrpSpPr/>
          <p:nvPr/>
        </p:nvGrpSpPr>
        <p:grpSpPr>
          <a:xfrm>
            <a:off x="12867120" y="2981880"/>
            <a:ext cx="4789440" cy="1029240"/>
            <a:chOff x="12867120" y="2981880"/>
            <a:chExt cx="4789440" cy="1029240"/>
          </a:xfrm>
        </p:grpSpPr>
        <p:sp>
          <p:nvSpPr>
            <p:cNvPr id="276" name="Rectangle : coins arrondis 28"/>
            <p:cNvSpPr/>
            <p:nvPr/>
          </p:nvSpPr>
          <p:spPr>
            <a:xfrm>
              <a:off x="12867120" y="2981880"/>
              <a:ext cx="4689720" cy="1029240"/>
            </a:xfrm>
            <a:prstGeom prst="roundRect">
              <a:avLst>
                <a:gd name="adj" fmla="val 449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a3161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  <a:ea typeface="Arial"/>
              </a:endParaRPr>
            </a:p>
          </p:txBody>
        </p:sp>
        <p:sp>
          <p:nvSpPr>
            <p:cNvPr id="277" name="Rectangle 29"/>
            <p:cNvSpPr/>
            <p:nvPr/>
          </p:nvSpPr>
          <p:spPr>
            <a:xfrm>
              <a:off x="12867120" y="2981880"/>
              <a:ext cx="23752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</a:pPr>
              <a:r>
                <a:rPr b="1" lang="en-GB" sz="1800" spc="-1" strike="noStrike" u="sng">
                  <a:solidFill>
                    <a:schemeClr val="accent2"/>
                  </a:solidFill>
                  <a:uFillTx/>
                  <a:latin typeface="Arial"/>
                  <a:ea typeface="Arial"/>
                </a:rPr>
                <a:t>Variables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8" name="Rectangle 30"/>
            <p:cNvSpPr/>
            <p:nvPr/>
          </p:nvSpPr>
          <p:spPr>
            <a:xfrm>
              <a:off x="12867120" y="3350520"/>
              <a:ext cx="478944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343080" indent="-343080">
                <a:lnSpc>
                  <a:spcPct val="10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Huss: Daily mean specific humidity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  <a:p>
              <a:pPr marL="343080" indent="-343080">
                <a:lnSpc>
                  <a:spcPct val="100000"/>
                </a:lnSpc>
                <a:buClr>
                  <a:srgbClr val="000000"/>
                </a:buClr>
                <a:buFont typeface="Wingdings" charset="2"/>
                <a:buChar char=""/>
              </a:pPr>
              <a:r>
                <a:rPr b="0" lang="en-GB" sz="1800" spc="-1" strike="noStrike">
                  <a:solidFill>
                    <a:srgbClr val="000000"/>
                  </a:solidFill>
                  <a:latin typeface="Arial"/>
                  <a:ea typeface="Arial"/>
                </a:rPr>
                <a:t>Tasmax: Daily maximum temperature (K)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79" name="ZoneTexte 11"/>
          <p:cNvSpPr/>
          <p:nvPr/>
        </p:nvSpPr>
        <p:spPr>
          <a:xfrm>
            <a:off x="311400" y="2516040"/>
            <a:ext cx="8001360" cy="226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2"/>
                </a:solidFill>
                <a:latin typeface="Calibri"/>
                <a:ea typeface="Arial"/>
              </a:rPr>
              <a:t>Future period: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2015-2100 (In this presentation: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2020-2050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)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chemeClr val="accent2"/>
                </a:solidFill>
                <a:latin typeface="Calibri"/>
                <a:ea typeface="Arial"/>
              </a:rPr>
              <a:t>Localization: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Database of 13 airports around the world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chemeClr val="accent2"/>
                </a:solidFill>
                <a:latin typeface="Calibri"/>
                <a:ea typeface="Arial"/>
              </a:rPr>
              <a:t>4 different SSP (Shared Socio-economic Pathways) scenarios: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SSP1-2.6, SSP2-4.5, </a:t>
            </a:r>
            <a:r>
              <a:rPr b="1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SSP3-7.0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, and SSP5-8.5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Image 2"/>
          <p:cNvSpPr/>
          <p:nvPr/>
        </p:nvSpPr>
        <p:spPr>
          <a:xfrm>
            <a:off x="9394560" y="4308480"/>
            <a:ext cx="2236320" cy="2123280"/>
          </a:xfrm>
          <a:prstGeom prst="snip2DiagRect">
            <a:avLst>
              <a:gd name="adj1" fmla="val 0"/>
              <a:gd name="adj2" fmla="val 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ZoneTexte 3"/>
          <p:cNvSpPr/>
          <p:nvPr/>
        </p:nvSpPr>
        <p:spPr>
          <a:xfrm>
            <a:off x="10820520" y="6003000"/>
            <a:ext cx="1508040" cy="57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a6a6a6"/>
                </a:solidFill>
                <a:latin typeface="Calibri"/>
                <a:ea typeface="Arial"/>
              </a:rPr>
              <a:t>Image source: umr-cnrm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ZoneTexte 5"/>
          <p:cNvSpPr/>
          <p:nvPr/>
        </p:nvSpPr>
        <p:spPr>
          <a:xfrm>
            <a:off x="12590280" y="5657760"/>
            <a:ext cx="2657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Sources of uncertainty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Forcing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Model response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Arial"/>
              </a:rPr>
              <a:t>Internal variability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ZoneTexte 8"/>
          <p:cNvSpPr/>
          <p:nvPr/>
        </p:nvSpPr>
        <p:spPr>
          <a:xfrm>
            <a:off x="11398680" y="-1193760"/>
            <a:ext cx="3581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Should I show a graph of trends in the future? According to scenarios etc..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84" name="Groupe 31"/>
          <p:cNvGrpSpPr/>
          <p:nvPr/>
        </p:nvGrpSpPr>
        <p:grpSpPr>
          <a:xfrm>
            <a:off x="6483600" y="1221480"/>
            <a:ext cx="4259880" cy="1164600"/>
            <a:chOff x="6483600" y="1221480"/>
            <a:chExt cx="4259880" cy="1164600"/>
          </a:xfrm>
        </p:grpSpPr>
        <p:sp>
          <p:nvSpPr>
            <p:cNvPr id="285" name="Rectangle : coins arrondis 26"/>
            <p:cNvSpPr/>
            <p:nvPr/>
          </p:nvSpPr>
          <p:spPr>
            <a:xfrm>
              <a:off x="6483600" y="1221480"/>
              <a:ext cx="4259880" cy="1164600"/>
            </a:xfrm>
            <a:prstGeom prst="roundRect">
              <a:avLst>
                <a:gd name="adj" fmla="val 9465"/>
              </a:avLst>
            </a:prstGeom>
            <a:solidFill>
              <a:srgbClr val="e6eff9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  <a:ea typeface="Arial"/>
              </a:endParaRPr>
            </a:p>
          </p:txBody>
        </p:sp>
        <p:sp>
          <p:nvSpPr>
            <p:cNvPr id="286" name="ZoneTexte 10"/>
            <p:cNvSpPr/>
            <p:nvPr/>
          </p:nvSpPr>
          <p:spPr>
            <a:xfrm>
              <a:off x="8543520" y="1487520"/>
              <a:ext cx="1625400" cy="234720"/>
            </a:xfrm>
            <a:prstGeom prst="rect">
              <a:avLst/>
            </a:prstGeom>
            <a:noFill/>
            <a:ln w="0">
              <a:solidFill>
                <a:srgbClr val="0070c0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36000" rIns="36000" tIns="36000" bIns="36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400" spc="-1" strike="noStrike">
                  <a:solidFill>
                    <a:srgbClr val="0070c0"/>
                  </a:solidFill>
                  <a:latin typeface="Calibri"/>
                  <a:ea typeface="Calibri"/>
                </a:rPr>
                <a:t>mass of water vapor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7" name="ZoneTexte 12"/>
            <p:cNvSpPr/>
            <p:nvPr/>
          </p:nvSpPr>
          <p:spPr>
            <a:xfrm>
              <a:off x="8543520" y="2026440"/>
              <a:ext cx="2071800" cy="234720"/>
            </a:xfrm>
            <a:prstGeom prst="rect">
              <a:avLst/>
            </a:prstGeom>
            <a:noFill/>
            <a:ln w="0">
              <a:solidFill>
                <a:srgbClr val="328926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36000" rIns="36000" tIns="36000" bIns="36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i="1" lang="en-US" sz="1400" spc="-1" strike="noStrike">
                  <a:solidFill>
                    <a:schemeClr val="accent6"/>
                  </a:solidFill>
                  <a:latin typeface="Calibri"/>
                  <a:ea typeface="Calibri"/>
                </a:rPr>
                <a:t>total mass of the air parcel</a:t>
              </a:r>
              <a:endParaRPr b="0" lang="fr-FR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8" name="ZoneTexte 15"/>
            <p:cNvSpPr/>
            <p:nvPr/>
          </p:nvSpPr>
          <p:spPr>
            <a:xfrm>
              <a:off x="6483600" y="1221480"/>
              <a:ext cx="2415600" cy="790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spcAft>
                  <a:spcPts val="1199"/>
                </a:spcAft>
              </a:pPr>
              <a:r>
                <a:rPr b="1" i="1" lang="en-US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Specific humidity: 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 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Arial"/>
                </a:rPr>
                <a:t> </a:t>
              </a:r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289" name="Connecteur droit 18"/>
            <p:cNvCxnSpPr/>
            <p:nvPr/>
          </p:nvCxnSpPr>
          <p:spPr>
            <a:xfrm flipH="1">
              <a:off x="8385840" y="1638720"/>
              <a:ext cx="158040" cy="69120"/>
            </a:xfrm>
            <a:prstGeom prst="straightConnector1">
              <a:avLst/>
            </a:prstGeom>
            <a:ln>
              <a:solidFill>
                <a:srgbClr val="0070c0"/>
              </a:solidFill>
            </a:ln>
          </p:spPr>
        </p:cxnSp>
        <p:cxnSp>
          <p:nvCxnSpPr>
            <p:cNvPr id="290" name="Connecteur droit 24"/>
            <p:cNvCxnSpPr>
              <a:stCxn id="287" idx="1"/>
            </p:cNvCxnSpPr>
            <p:nvPr/>
          </p:nvCxnSpPr>
          <p:spPr>
            <a:xfrm flipH="1" flipV="1">
              <a:off x="8385840" y="2026080"/>
              <a:ext cx="158040" cy="117720"/>
            </a:xfrm>
            <a:prstGeom prst="straightConnector1">
              <a:avLst/>
            </a:prstGeom>
            <a:ln>
              <a:solidFill>
                <a:srgbClr val="328926"/>
              </a:solidFill>
            </a:ln>
          </p:spPr>
        </p:cxnSp>
      </p:grpSp>
      <p:sp>
        <p:nvSpPr>
          <p:cNvPr id="291" name="ZoneTexte 33"/>
          <p:cNvSpPr/>
          <p:nvPr/>
        </p:nvSpPr>
        <p:spPr>
          <a:xfrm>
            <a:off x="119160" y="5072400"/>
            <a:ext cx="900000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chemeClr val="accent2"/>
                </a:solidFill>
                <a:latin typeface="Calibri"/>
                <a:ea typeface="Arial"/>
              </a:rPr>
              <a:t>Outputs of climate model: </a:t>
            </a:r>
            <a:r>
              <a:rPr b="1" lang="en-US" sz="2400" spc="-1" strike="noStrike">
                <a:solidFill>
                  <a:srgbClr val="333333"/>
                </a:solidFill>
                <a:latin typeface="Calibri"/>
                <a:ea typeface="Arial"/>
              </a:rPr>
              <a:t>CNRM-CM6-1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Arial"/>
              </a:rPr>
              <a:t>Fully coupled atmosphere-ocean general circulation model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333333"/>
              </a:buClr>
              <a:buFont typeface="Wingdings" charset="2"/>
              <a:buChar char=""/>
            </a:pPr>
            <a:r>
              <a:rPr b="0" lang="en-US" sz="2200" spc="-1" strike="noStrike">
                <a:solidFill>
                  <a:srgbClr val="333333"/>
                </a:solidFill>
                <a:latin typeface="Calibri"/>
                <a:ea typeface="Arial"/>
              </a:rPr>
              <a:t>Developed by the CNRM/CERFACS modelling group for CMIP6 project </a:t>
            </a:r>
            <a:r>
              <a:rPr b="0" lang="en-US" sz="2200" spc="-1" strike="noStrike">
                <a:solidFill>
                  <a:srgbClr val="808080"/>
                </a:solidFill>
                <a:latin typeface="Calibri"/>
                <a:ea typeface="Arial"/>
              </a:rPr>
              <a:t>[4]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ZoneTexte 34"/>
          <p:cNvSpPr/>
          <p:nvPr/>
        </p:nvSpPr>
        <p:spPr>
          <a:xfrm>
            <a:off x="309600" y="1087200"/>
            <a:ext cx="5137200" cy="11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24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Variables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GB" sz="22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Arial"/>
              </a:rPr>
              <a:t>: Daily mean specific humidity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GB" sz="22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r>
              <a:rPr b="0" lang="en-GB" sz="2200" spc="-1" strike="noStrike">
                <a:solidFill>
                  <a:srgbClr val="000000"/>
                </a:solidFill>
                <a:latin typeface="Calibri"/>
                <a:ea typeface="Arial"/>
              </a:rPr>
              <a:t>: Daily maximum temperature (K)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PlaceHolder 1"/>
          <p:cNvSpPr>
            <a:spLocks noGrp="1"/>
          </p:cNvSpPr>
          <p:nvPr>
            <p:ph type="title"/>
          </p:nvPr>
        </p:nvSpPr>
        <p:spPr>
          <a:xfrm>
            <a:off x="138240" y="2100240"/>
            <a:ext cx="7505280" cy="837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Georgia"/>
                <a:ea typeface="Georgia"/>
              </a:rPr>
              <a:t>Conclusion and perspectives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9" name="PlaceHolder 2"/>
          <p:cNvSpPr>
            <a:spLocks noGrp="1"/>
          </p:cNvSpPr>
          <p:nvPr>
            <p:ph type="subTitle"/>
          </p:nvPr>
        </p:nvSpPr>
        <p:spPr>
          <a:xfrm>
            <a:off x="138240" y="2937600"/>
            <a:ext cx="750528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buNone/>
            </a:pPr>
            <a:endParaRPr b="0" lang="fr-FR" sz="24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820" name="PlaceHolder 3"/>
          <p:cNvSpPr>
            <a:spLocks noGrp="1"/>
          </p:cNvSpPr>
          <p:nvPr>
            <p:ph type="dt" idx="118"/>
          </p:nvPr>
        </p:nvSpPr>
        <p:spPr>
          <a:xfrm>
            <a:off x="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1" name="PlaceHolder 4"/>
          <p:cNvSpPr>
            <a:spLocks noGrp="1"/>
          </p:cNvSpPr>
          <p:nvPr>
            <p:ph type="ftr" idx="119"/>
          </p:nvPr>
        </p:nvSpPr>
        <p:spPr>
          <a:xfrm>
            <a:off x="4038480" y="6586560"/>
            <a:ext cx="41144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93F767-4A85-4110-8B52-E5FB86FE8227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Conclusion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3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High temperature and humidity have a negative effect on performance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Sensitivity of MTOW: Temperature predominant in its elementary influence but humidity also has a non negligeable influence in case of dependency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5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Methodology put into place in order to add more input variables and outputs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599"/>
              </a:spcBef>
              <a:buClr>
                <a:srgbClr val="000000"/>
              </a:buClr>
              <a:buFont typeface="Wingdings" charset="2"/>
              <a:buChar char="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Other atmospheric variables: wind components, precipitation…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599"/>
              </a:spcBef>
              <a:buClr>
                <a:srgbClr val="000000"/>
              </a:buClr>
              <a:buFont typeface="Wingdings" charset="2"/>
              <a:buChar char="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Parameters of the aircraft: compression ratios, efficiencies in engine…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3"/>
          <p:cNvSpPr>
            <a:spLocks noGrp="1"/>
          </p:cNvSpPr>
          <p:nvPr>
            <p:ph type="dt" idx="120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5" name="PlaceHolder 4"/>
          <p:cNvSpPr>
            <a:spLocks noGrp="1"/>
          </p:cNvSpPr>
          <p:nvPr>
            <p:ph type="ftr" idx="121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26" name="PlaceHolder 5"/>
          <p:cNvSpPr>
            <a:spLocks noGrp="1"/>
          </p:cNvSpPr>
          <p:nvPr>
            <p:ph type="sldNum" idx="122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D9CCC63-33CA-4D5D-AFA3-E58D9EDFC8C7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ZoneTexte 1"/>
          <p:cNvSpPr/>
          <p:nvPr/>
        </p:nvSpPr>
        <p:spPr>
          <a:xfrm>
            <a:off x="310320" y="2277000"/>
            <a:ext cx="833004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i="1" lang="en-US" sz="4400" spc="-1" strike="noStrike">
                <a:solidFill>
                  <a:schemeClr val="accent4"/>
                </a:solidFill>
                <a:latin typeface="Georgia"/>
                <a:ea typeface="Arial"/>
              </a:rPr>
              <a:t>Thank you for your attention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8" name="ZoneTexte 2"/>
          <p:cNvSpPr/>
          <p:nvPr/>
        </p:nvSpPr>
        <p:spPr>
          <a:xfrm>
            <a:off x="7203960" y="3429000"/>
            <a:ext cx="501228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5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	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Special thanks to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Regis Lebrun for theoretical support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Joseph Muré for help with the ot.shapley package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799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Some references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0" name="PlaceHolder 2"/>
          <p:cNvSpPr>
            <a:spLocks noGrp="1"/>
          </p:cNvSpPr>
          <p:nvPr>
            <p:ph/>
          </p:nvPr>
        </p:nvSpPr>
        <p:spPr>
          <a:xfrm>
            <a:off x="465480" y="1535760"/>
            <a:ext cx="11491560" cy="4640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[1] V. Grewe, A. Gangoli Rao, T. Grönstedt, and et al., 2021.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Evaluating the climate impact of aviation emission scenarios towards the paris agreement including covid-19 effects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Nature Communication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, 12(3841 )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[2] E. Coffel and R. Horton, 2015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Climate Change and the Impact of Extreme Temperatures on Aviation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, Weather, Climate, and Society, 7(1):94-102 [3] Élodie Roux, 2005.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Pour une approche analytique de la dynamique du vol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. Phd Thesis (Ecole Nationale Supérieure de l’Aéronautique et de l’Espace, Toulouse).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[4] A Voldoire, D Saint-Martin, and S Sénési, 2019.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Evaluation of CMIP6 DECK experiments with CNRM- CM6-1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. 11:2177–2213.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[5] IPCC, 2021: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Climate change 2021: The physical science basis. contribution of working group i to the sixth assessment report of the intergovernmental panel on climate change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. Technical report, Cambridge Univer- sity Press. In Press.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[6] Baudin, Michaël &amp; Lebrun, Régis &amp; Iooss, Bertrand &amp; Popelin, Anne-Laure., 2015.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OpenTURNS: An Industrial Software for Uncertainty Quantification in Simulation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. 10.1007/978-3-319-11259-6_64-1.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[7] Sancetta, Alessio &amp; Satchell, Stephen, 2004. </a:t>
            </a:r>
            <a:r>
              <a:rPr b="0" i="1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The Bernstein copula and its applications to modeling and approximations of multivariate distributions</a:t>
            </a:r>
            <a:r>
              <a:rPr b="0" lang="fr-FR" sz="1600" spc="-1" strike="noStrike">
                <a:solidFill>
                  <a:srgbClr val="000000"/>
                </a:solidFill>
                <a:latin typeface="Arial"/>
                <a:ea typeface="Arial"/>
              </a:rPr>
              <a:t>. Econometric Theory. 2004. 20. 535-562. 10.1017/S026646660420305X. </a:t>
            </a: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3"/>
          <p:cNvSpPr>
            <a:spLocks noGrp="1"/>
          </p:cNvSpPr>
          <p:nvPr>
            <p:ph type="sldNum" idx="123"/>
          </p:nvPr>
        </p:nvSpPr>
        <p:spPr>
          <a:xfrm>
            <a:off x="9448920" y="6597360"/>
            <a:ext cx="2742840" cy="241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42FF355-45A7-4774-8824-7DF7A3DB0263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2" name="PlaceHolder 4"/>
          <p:cNvSpPr>
            <a:spLocks noGrp="1"/>
          </p:cNvSpPr>
          <p:nvPr>
            <p:ph type="dt" idx="124"/>
          </p:nvPr>
        </p:nvSpPr>
        <p:spPr>
          <a:xfrm>
            <a:off x="0" y="6597360"/>
            <a:ext cx="2742840" cy="260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3" name="PlaceHolder 5"/>
          <p:cNvSpPr>
            <a:spLocks noGrp="1"/>
          </p:cNvSpPr>
          <p:nvPr>
            <p:ph type="ftr" idx="125"/>
          </p:nvPr>
        </p:nvSpPr>
        <p:spPr>
          <a:xfrm>
            <a:off x="4038480" y="6597360"/>
            <a:ext cx="4114440" cy="239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What the data looks like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dt" idx="21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sldNum" idx="22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1E3E2D-CF5A-4D9C-8122-6906A17BADC5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96" name="Image 13" descr="Une image contenant texte, diagramme, Tracé&#10;&#10;Description générée automatiquement"/>
          <p:cNvPicPr/>
          <p:nvPr/>
        </p:nvPicPr>
        <p:blipFill>
          <a:blip r:embed="rId1"/>
          <a:srcRect l="0" t="9675" r="0" b="0"/>
          <a:stretch/>
        </p:blipFill>
        <p:spPr>
          <a:xfrm>
            <a:off x="119160" y="980640"/>
            <a:ext cx="3108600" cy="2808000"/>
          </a:xfrm>
          <a:prstGeom prst="rect">
            <a:avLst/>
          </a:prstGeom>
          <a:ln w="0">
            <a:noFill/>
          </a:ln>
        </p:spPr>
      </p:pic>
      <p:sp>
        <p:nvSpPr>
          <p:cNvPr id="297" name="ZoneTexte 6"/>
          <p:cNvSpPr/>
          <p:nvPr/>
        </p:nvSpPr>
        <p:spPr>
          <a:xfrm>
            <a:off x="172440" y="98208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Image 2" descr="Une image contenant texte, diagramme&#10;&#10;Description générée automatiquement"/>
          <p:cNvPicPr/>
          <p:nvPr/>
        </p:nvPicPr>
        <p:blipFill>
          <a:blip r:embed="rId2"/>
          <a:srcRect l="0" t="9675" r="0" b="0"/>
          <a:stretch/>
        </p:blipFill>
        <p:spPr>
          <a:xfrm>
            <a:off x="3653280" y="980640"/>
            <a:ext cx="3108600" cy="2808000"/>
          </a:xfrm>
          <a:prstGeom prst="rect">
            <a:avLst/>
          </a:prstGeom>
          <a:ln w="0">
            <a:noFill/>
          </a:ln>
        </p:spPr>
      </p:pic>
      <p:sp>
        <p:nvSpPr>
          <p:cNvPr id="299" name="ZoneTexte 7"/>
          <p:cNvSpPr/>
          <p:nvPr/>
        </p:nvSpPr>
        <p:spPr>
          <a:xfrm>
            <a:off x="3647160" y="935280"/>
            <a:ext cx="1109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Sao Paulo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0" name="Image 8" descr="Une image contenant texte, diagramme, Tracé&#10;&#10;Description générée automatiquement"/>
          <p:cNvPicPr/>
          <p:nvPr/>
        </p:nvPicPr>
        <p:blipFill>
          <a:blip r:embed="rId3"/>
          <a:srcRect l="0" t="8824" r="0" b="0"/>
          <a:stretch/>
        </p:blipFill>
        <p:spPr>
          <a:xfrm>
            <a:off x="19080" y="3789000"/>
            <a:ext cx="3263760" cy="2975760"/>
          </a:xfrm>
          <a:prstGeom prst="rect">
            <a:avLst/>
          </a:prstGeom>
          <a:ln w="0">
            <a:noFill/>
          </a:ln>
        </p:spPr>
      </p:pic>
      <p:pic>
        <p:nvPicPr>
          <p:cNvPr id="301" name="Image 9" descr="Une image contenant texte, diagramme, Tracé, carte&#10;&#10;Description générée automatiquement"/>
          <p:cNvPicPr/>
          <p:nvPr/>
        </p:nvPicPr>
        <p:blipFill>
          <a:blip r:embed="rId4"/>
          <a:srcRect l="0" t="8184" r="0" b="0"/>
          <a:stretch/>
        </p:blipFill>
        <p:spPr>
          <a:xfrm>
            <a:off x="7104240" y="3789000"/>
            <a:ext cx="3263760" cy="2996640"/>
          </a:xfrm>
          <a:prstGeom prst="rect">
            <a:avLst/>
          </a:prstGeom>
          <a:ln w="0">
            <a:noFill/>
          </a:ln>
        </p:spPr>
      </p:pic>
      <p:pic>
        <p:nvPicPr>
          <p:cNvPr id="302" name="Image 14" descr="Une image contenant texte, diagramme&#10;&#10;Description générée automatiquement"/>
          <p:cNvPicPr/>
          <p:nvPr/>
        </p:nvPicPr>
        <p:blipFill>
          <a:blip r:embed="rId5"/>
          <a:srcRect l="0" t="8184" r="0" b="0"/>
          <a:stretch/>
        </p:blipFill>
        <p:spPr>
          <a:xfrm>
            <a:off x="3552120" y="3789000"/>
            <a:ext cx="3263760" cy="2996640"/>
          </a:xfrm>
          <a:prstGeom prst="rect">
            <a:avLst/>
          </a:prstGeom>
          <a:ln w="0">
            <a:noFill/>
          </a:ln>
        </p:spPr>
      </p:pic>
      <p:sp>
        <p:nvSpPr>
          <p:cNvPr id="303" name="ZoneTexte 10"/>
          <p:cNvSpPr/>
          <p:nvPr/>
        </p:nvSpPr>
        <p:spPr>
          <a:xfrm>
            <a:off x="3736800" y="3860640"/>
            <a:ext cx="86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Jakarta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ZoneTexte 11"/>
          <p:cNvSpPr/>
          <p:nvPr/>
        </p:nvSpPr>
        <p:spPr>
          <a:xfrm>
            <a:off x="146880" y="386100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ZoneTexte 12"/>
          <p:cNvSpPr/>
          <p:nvPr/>
        </p:nvSpPr>
        <p:spPr>
          <a:xfrm>
            <a:off x="7349400" y="3820320"/>
            <a:ext cx="943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Istanbul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ZoneTexte 16"/>
          <p:cNvSpPr/>
          <p:nvPr/>
        </p:nvSpPr>
        <p:spPr>
          <a:xfrm rot="16200000">
            <a:off x="91800" y="2468520"/>
            <a:ext cx="514440" cy="3074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ZoneTexte 17"/>
          <p:cNvSpPr/>
          <p:nvPr/>
        </p:nvSpPr>
        <p:spPr>
          <a:xfrm>
            <a:off x="1695240" y="350928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ZoneTexte 18"/>
          <p:cNvSpPr/>
          <p:nvPr/>
        </p:nvSpPr>
        <p:spPr>
          <a:xfrm rot="16200000">
            <a:off x="3543840" y="2468520"/>
            <a:ext cx="514440" cy="3074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ZoneTexte 19"/>
          <p:cNvSpPr/>
          <p:nvPr/>
        </p:nvSpPr>
        <p:spPr>
          <a:xfrm>
            <a:off x="5223600" y="350928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ZoneTexte 20"/>
          <p:cNvSpPr/>
          <p:nvPr/>
        </p:nvSpPr>
        <p:spPr>
          <a:xfrm rot="16200000">
            <a:off x="-101880" y="545112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ZoneTexte 21"/>
          <p:cNvSpPr/>
          <p:nvPr/>
        </p:nvSpPr>
        <p:spPr>
          <a:xfrm>
            <a:off x="1695600" y="647172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ZoneTexte 24"/>
          <p:cNvSpPr/>
          <p:nvPr/>
        </p:nvSpPr>
        <p:spPr>
          <a:xfrm rot="16200000">
            <a:off x="3444120" y="547920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ZoneTexte 25"/>
          <p:cNvSpPr/>
          <p:nvPr/>
        </p:nvSpPr>
        <p:spPr>
          <a:xfrm>
            <a:off x="5241600" y="649980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ZoneTexte 26"/>
          <p:cNvSpPr/>
          <p:nvPr/>
        </p:nvSpPr>
        <p:spPr>
          <a:xfrm rot="16200000">
            <a:off x="7016760" y="547200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ZoneTexte 27"/>
          <p:cNvSpPr/>
          <p:nvPr/>
        </p:nvSpPr>
        <p:spPr>
          <a:xfrm>
            <a:off x="8814240" y="649296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ZoneTexte 29"/>
          <p:cNvSpPr/>
          <p:nvPr/>
        </p:nvSpPr>
        <p:spPr>
          <a:xfrm>
            <a:off x="7653600" y="1558080"/>
            <a:ext cx="3827520" cy="12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Daily variables for period 2020-2050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10 956 data points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Scenario SSP 3.7-0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ZoneTexte 30"/>
          <p:cNvSpPr/>
          <p:nvPr/>
        </p:nvSpPr>
        <p:spPr>
          <a:xfrm>
            <a:off x="7278480" y="1009080"/>
            <a:ext cx="246564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chemeClr val="accent2"/>
                </a:solidFill>
                <a:latin typeface="Wingdings"/>
                <a:ea typeface="Arial"/>
              </a:rPr>
              <a:t></a:t>
            </a:r>
            <a:r>
              <a:rPr b="1" lang="en-US" sz="2000" spc="-1" strike="noStrike">
                <a:solidFill>
                  <a:schemeClr val="accent2"/>
                </a:solidFill>
                <a:latin typeface="Calibri"/>
                <a:ea typeface="Arial"/>
              </a:rPr>
              <a:t> </a:t>
            </a:r>
            <a:r>
              <a:rPr b="1" lang="en-US" sz="2000" spc="-1" strike="noStrike">
                <a:solidFill>
                  <a:schemeClr val="accent2"/>
                </a:solidFill>
                <a:latin typeface="Calibri"/>
                <a:ea typeface="Arial"/>
              </a:rPr>
              <a:t>In the values space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ZoneTexte 32"/>
          <p:cNvSpPr/>
          <p:nvPr/>
        </p:nvSpPr>
        <p:spPr>
          <a:xfrm>
            <a:off x="8071920" y="2798280"/>
            <a:ext cx="290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Tasmax and huss correlated?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Image 22" descr="Une image contenant capture d’écran, Bleu Majorelle, Caractère coloré, Bleu électrique&#10;&#10;Description générée automatiquement"/>
          <p:cNvPicPr/>
          <p:nvPr/>
        </p:nvPicPr>
        <p:blipFill>
          <a:blip r:embed="rId1"/>
          <a:srcRect l="34971" t="36349" r="8795" b="6987"/>
          <a:stretch/>
        </p:blipFill>
        <p:spPr>
          <a:xfrm>
            <a:off x="4367880" y="3927240"/>
            <a:ext cx="2681280" cy="2701800"/>
          </a:xfrm>
          <a:prstGeom prst="rect">
            <a:avLst/>
          </a:prstGeom>
          <a:ln w="0">
            <a:noFill/>
          </a:ln>
        </p:spPr>
      </p:pic>
      <p:pic>
        <p:nvPicPr>
          <p:cNvPr id="320" name="Image 23" descr="Une image contenant texte, capture d’écran, Bleu électrique, Bleu Majorelle&#10;&#10;Description générée automatiquement"/>
          <p:cNvPicPr/>
          <p:nvPr/>
        </p:nvPicPr>
        <p:blipFill>
          <a:blip r:embed="rId2"/>
          <a:srcRect l="34701" t="35299" r="8165" b="5630"/>
          <a:stretch/>
        </p:blipFill>
        <p:spPr>
          <a:xfrm>
            <a:off x="707040" y="999360"/>
            <a:ext cx="2724480" cy="2816640"/>
          </a:xfrm>
          <a:prstGeom prst="rect">
            <a:avLst/>
          </a:prstGeom>
          <a:ln w="0">
            <a:noFill/>
          </a:ln>
        </p:spPr>
      </p:pic>
      <p:pic>
        <p:nvPicPr>
          <p:cNvPr id="321" name="Image 28" descr="Une image contenant texte, capture d’écran, Bleu électrique, ligne&#10;&#10;Description générée automatiquement"/>
          <p:cNvPicPr/>
          <p:nvPr/>
        </p:nvPicPr>
        <p:blipFill>
          <a:blip r:embed="rId3"/>
          <a:srcRect l="33995" t="36349" r="8000" b="6987"/>
          <a:stretch/>
        </p:blipFill>
        <p:spPr>
          <a:xfrm>
            <a:off x="8184240" y="3814200"/>
            <a:ext cx="2765880" cy="2701800"/>
          </a:xfrm>
          <a:prstGeom prst="rect">
            <a:avLst/>
          </a:prstGeom>
          <a:ln w="0">
            <a:noFill/>
          </a:ln>
        </p:spPr>
      </p:pic>
      <p:pic>
        <p:nvPicPr>
          <p:cNvPr id="322" name="Image 29" descr="Une image contenant capture d’écran, texte, Bleu électrique, Bleu Majorelle&#10;&#10;Description générée automatiquement"/>
          <p:cNvPicPr/>
          <p:nvPr/>
        </p:nvPicPr>
        <p:blipFill>
          <a:blip r:embed="rId4"/>
          <a:srcRect l="34328" t="36349" r="8409" b="6987"/>
          <a:stretch/>
        </p:blipFill>
        <p:spPr>
          <a:xfrm>
            <a:off x="4305960" y="1016640"/>
            <a:ext cx="2730600" cy="2701800"/>
          </a:xfrm>
          <a:prstGeom prst="rect">
            <a:avLst/>
          </a:prstGeom>
          <a:ln w="0">
            <a:noFill/>
          </a:ln>
        </p:spPr>
      </p:pic>
      <p:pic>
        <p:nvPicPr>
          <p:cNvPr id="323" name="Image 30" descr="Une image contenant texte, capture d’écran, ligne, Bleu électrique&#10;&#10;Description générée automatiquement"/>
          <p:cNvPicPr/>
          <p:nvPr/>
        </p:nvPicPr>
        <p:blipFill>
          <a:blip r:embed="rId5"/>
          <a:srcRect l="34249" t="36349" r="7745" b="7383"/>
          <a:stretch/>
        </p:blipFill>
        <p:spPr>
          <a:xfrm>
            <a:off x="665640" y="3913920"/>
            <a:ext cx="2765880" cy="2683080"/>
          </a:xfrm>
          <a:prstGeom prst="rect">
            <a:avLst/>
          </a:prstGeom>
          <a:ln w="0">
            <a:noFill/>
          </a:ln>
        </p:spPr>
      </p:pic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What the data looks like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dt" idx="23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24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F608B6B-5222-47C1-8B0A-ACCA8967A80B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7" name="ZoneTexte 6"/>
          <p:cNvSpPr/>
          <p:nvPr/>
        </p:nvSpPr>
        <p:spPr>
          <a:xfrm>
            <a:off x="96120" y="98208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ZoneTexte 7"/>
          <p:cNvSpPr/>
          <p:nvPr/>
        </p:nvSpPr>
        <p:spPr>
          <a:xfrm>
            <a:off x="3570840" y="935280"/>
            <a:ext cx="1109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Sao Paulo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ZoneTexte 10"/>
          <p:cNvSpPr/>
          <p:nvPr/>
        </p:nvSpPr>
        <p:spPr>
          <a:xfrm>
            <a:off x="3660480" y="3860640"/>
            <a:ext cx="860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Jakarta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ZoneTexte 11"/>
          <p:cNvSpPr/>
          <p:nvPr/>
        </p:nvSpPr>
        <p:spPr>
          <a:xfrm>
            <a:off x="70560" y="3861000"/>
            <a:ext cx="735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Tokyo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ZoneTexte 12"/>
          <p:cNvSpPr/>
          <p:nvPr/>
        </p:nvSpPr>
        <p:spPr>
          <a:xfrm>
            <a:off x="7273080" y="3820320"/>
            <a:ext cx="943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Istanbul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ZoneTexte 15"/>
          <p:cNvSpPr/>
          <p:nvPr/>
        </p:nvSpPr>
        <p:spPr>
          <a:xfrm>
            <a:off x="7653600" y="1558080"/>
            <a:ext cx="3827520" cy="126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Daily variables for period 2020-2050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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10 956 data points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  <a:ea typeface="Arial"/>
              </a:rPr>
              <a:t>Scenario SSP 3.7-0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ZoneTexte 16"/>
          <p:cNvSpPr/>
          <p:nvPr/>
        </p:nvSpPr>
        <p:spPr>
          <a:xfrm rot="16200000">
            <a:off x="313920" y="2236680"/>
            <a:ext cx="514440" cy="3074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ZoneTexte 17"/>
          <p:cNvSpPr/>
          <p:nvPr/>
        </p:nvSpPr>
        <p:spPr>
          <a:xfrm>
            <a:off x="1695240" y="369144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ZoneTexte 18"/>
          <p:cNvSpPr/>
          <p:nvPr/>
        </p:nvSpPr>
        <p:spPr>
          <a:xfrm rot="16200000">
            <a:off x="3841920" y="2236680"/>
            <a:ext cx="514440" cy="3074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ZoneTexte 19"/>
          <p:cNvSpPr/>
          <p:nvPr/>
        </p:nvSpPr>
        <p:spPr>
          <a:xfrm>
            <a:off x="5375880" y="364500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ZoneTexte 20"/>
          <p:cNvSpPr/>
          <p:nvPr/>
        </p:nvSpPr>
        <p:spPr>
          <a:xfrm rot="16200000">
            <a:off x="258120" y="512424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ZoneTexte 21"/>
          <p:cNvSpPr/>
          <p:nvPr/>
        </p:nvSpPr>
        <p:spPr>
          <a:xfrm>
            <a:off x="1695600" y="647172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ZoneTexte 24"/>
          <p:cNvSpPr/>
          <p:nvPr/>
        </p:nvSpPr>
        <p:spPr>
          <a:xfrm rot="16200000">
            <a:off x="3930480" y="515232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ZoneTexte 25"/>
          <p:cNvSpPr/>
          <p:nvPr/>
        </p:nvSpPr>
        <p:spPr>
          <a:xfrm>
            <a:off x="5303880" y="657180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ZoneTexte 26"/>
          <p:cNvSpPr/>
          <p:nvPr/>
        </p:nvSpPr>
        <p:spPr>
          <a:xfrm rot="16200000">
            <a:off x="7746840" y="5145120"/>
            <a:ext cx="514440" cy="21564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huss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ZoneTexte 27"/>
          <p:cNvSpPr/>
          <p:nvPr/>
        </p:nvSpPr>
        <p:spPr>
          <a:xfrm>
            <a:off x="9264240" y="6453360"/>
            <a:ext cx="709920" cy="16920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36000" rIns="3600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Arial"/>
              </a:rPr>
              <a:t>tasmax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ZoneTexte 31"/>
          <p:cNvSpPr/>
          <p:nvPr/>
        </p:nvSpPr>
        <p:spPr>
          <a:xfrm>
            <a:off x="7278840" y="1009080"/>
            <a:ext cx="22629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chemeClr val="accent2"/>
                </a:solidFill>
                <a:latin typeface="Wingdings"/>
                <a:ea typeface="Arial"/>
              </a:rPr>
              <a:t></a:t>
            </a:r>
            <a:r>
              <a:rPr b="1" lang="en-US" sz="2000" spc="-1" strike="noStrike">
                <a:solidFill>
                  <a:schemeClr val="accent2"/>
                </a:solidFill>
                <a:latin typeface="Calibri"/>
                <a:ea typeface="Arial"/>
              </a:rPr>
              <a:t> </a:t>
            </a:r>
            <a:r>
              <a:rPr b="1" lang="en-US" sz="2000" spc="-1" strike="noStrike">
                <a:solidFill>
                  <a:schemeClr val="accent2"/>
                </a:solidFill>
                <a:latin typeface="Calibri"/>
                <a:ea typeface="Arial"/>
              </a:rPr>
              <a:t>In the rank space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ZoneTexte 33"/>
          <p:cNvSpPr/>
          <p:nvPr/>
        </p:nvSpPr>
        <p:spPr>
          <a:xfrm>
            <a:off x="8071920" y="2798280"/>
            <a:ext cx="29044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Tasmax and huss correlated?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38240" y="2100240"/>
            <a:ext cx="7505280" cy="837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Georgia"/>
                <a:ea typeface="Georgia"/>
              </a:rPr>
              <a:t>Focusing on extreme values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138240" y="2937600"/>
            <a:ext cx="750528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1. Summer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2. Quantiles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3. Critical threshold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dt" idx="25"/>
          </p:nvPr>
        </p:nvSpPr>
        <p:spPr>
          <a:xfrm>
            <a:off x="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ftr" idx="26"/>
          </p:nvPr>
        </p:nvSpPr>
        <p:spPr>
          <a:xfrm>
            <a:off x="4038480" y="6586560"/>
            <a:ext cx="41144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3B69360-C9C4-4DC6-95F9-6B116A554166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38240" y="2100240"/>
            <a:ext cx="7505280" cy="8370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Georgia"/>
                <a:ea typeface="Georgia"/>
              </a:rPr>
              <a:t>Focusing on extreme values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subTitle"/>
          </p:nvPr>
        </p:nvSpPr>
        <p:spPr>
          <a:xfrm>
            <a:off x="138240" y="2937600"/>
            <a:ext cx="750528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accent4"/>
                </a:solidFill>
                <a:latin typeface="Arial"/>
                <a:ea typeface="Arial"/>
              </a:rPr>
              <a:t>1. Summer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2. Quantiles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3. Critical threshold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dt" idx="27"/>
          </p:nvPr>
        </p:nvSpPr>
        <p:spPr>
          <a:xfrm>
            <a:off x="0" y="6586560"/>
            <a:ext cx="27428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ffffff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ffffff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ftr" idx="28"/>
          </p:nvPr>
        </p:nvSpPr>
        <p:spPr>
          <a:xfrm>
            <a:off x="4038480" y="6586560"/>
            <a:ext cx="4114440" cy="261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D4159A9-902C-43AF-84D5-471A80F57396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dt" idx="29"/>
          </p:nvPr>
        </p:nvSpPr>
        <p:spPr>
          <a:xfrm>
            <a:off x="0" y="649296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Suzanne Salles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ftr" idx="30"/>
          </p:nvPr>
        </p:nvSpPr>
        <p:spPr>
          <a:xfrm>
            <a:off x="4038480" y="64717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OpenTurns Userday 23/06/23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sldNum" idx="31"/>
          </p:nvPr>
        </p:nvSpPr>
        <p:spPr>
          <a:xfrm>
            <a:off x="9448920" y="647460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8E81D79-2F0C-4679-BF4C-D3A2EF7FA214}" type="slidenum">
              <a:rPr b="0" lang="fr-FR" sz="1200" spc="-1" strike="noStrike">
                <a:solidFill>
                  <a:srgbClr val="8b8b8b"/>
                </a:solidFill>
                <a:latin typeface="Arial"/>
                <a:ea typeface="Arial"/>
              </a:rPr>
              <a:t>4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56" name="Espace réservé du contenu 6" descr=""/>
          <p:cNvPicPr/>
          <p:nvPr/>
        </p:nvPicPr>
        <p:blipFill>
          <a:blip r:embed="rId1"/>
          <a:srcRect l="0" t="36147" r="0" b="0"/>
          <a:stretch/>
        </p:blipFill>
        <p:spPr>
          <a:xfrm>
            <a:off x="5065200" y="1700640"/>
            <a:ext cx="7442640" cy="4752000"/>
          </a:xfrm>
          <a:prstGeom prst="rect">
            <a:avLst/>
          </a:prstGeom>
          <a:ln w="0">
            <a:noFill/>
          </a:ln>
        </p:spPr>
      </p:pic>
      <p:sp>
        <p:nvSpPr>
          <p:cNvPr id="357" name="ZoneTexte 8"/>
          <p:cNvSpPr/>
          <p:nvPr/>
        </p:nvSpPr>
        <p:spPr>
          <a:xfrm>
            <a:off x="5568120" y="1026000"/>
            <a:ext cx="1028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Calibri"/>
                <a:ea typeface="Arial"/>
              </a:rPr>
              <a:t>Toulouse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title"/>
          </p:nvPr>
        </p:nvSpPr>
        <p:spPr>
          <a:xfrm>
            <a:off x="656640" y="0"/>
            <a:ext cx="11535120" cy="935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r">
              <a:lnSpc>
                <a:spcPct val="90000"/>
              </a:lnSpc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Arial"/>
                <a:ea typeface="Arial"/>
              </a:rPr>
              <a:t>3-month summer restriction</a:t>
            </a:r>
            <a:endParaRPr b="0" lang="fr-FR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ZoneTexte 10"/>
          <p:cNvSpPr/>
          <p:nvPr/>
        </p:nvSpPr>
        <p:spPr>
          <a:xfrm>
            <a:off x="170280" y="1078560"/>
            <a:ext cx="3177360" cy="16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chemeClr val="accent2"/>
                </a:solidFill>
                <a:uFillTx/>
                <a:latin typeface="Calibri"/>
                <a:ea typeface="Arial"/>
              </a:rPr>
              <a:t>Strict summer definition</a:t>
            </a:r>
            <a:endParaRPr b="0" lang="fr-FR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North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June, July, August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South hemisphere: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Arial"/>
              </a:rPr>
              <a:t>December, January, February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ZoneTexte 12"/>
          <p:cNvSpPr/>
          <p:nvPr/>
        </p:nvSpPr>
        <p:spPr>
          <a:xfrm>
            <a:off x="7470000" y="1532880"/>
            <a:ext cx="46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JJA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ZoneTexte 13"/>
          <p:cNvSpPr/>
          <p:nvPr/>
        </p:nvSpPr>
        <p:spPr>
          <a:xfrm>
            <a:off x="10107720" y="1532880"/>
            <a:ext cx="466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chemeClr val="accent1"/>
                </a:solidFill>
                <a:latin typeface="Calibri"/>
                <a:ea typeface="Arial"/>
              </a:rPr>
              <a:t>JJA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ZoneTexte 14"/>
          <p:cNvSpPr/>
          <p:nvPr/>
        </p:nvSpPr>
        <p:spPr>
          <a:xfrm>
            <a:off x="8787600" y="1532880"/>
            <a:ext cx="5040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DJF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ZoneTexte 16"/>
          <p:cNvSpPr/>
          <p:nvPr/>
        </p:nvSpPr>
        <p:spPr>
          <a:xfrm>
            <a:off x="6293160" y="1532880"/>
            <a:ext cx="362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JF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ZoneTexte 17"/>
          <p:cNvSpPr/>
          <p:nvPr/>
        </p:nvSpPr>
        <p:spPr>
          <a:xfrm>
            <a:off x="11166480" y="1532880"/>
            <a:ext cx="325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432ff"/>
                </a:solidFill>
                <a:latin typeface="Calibri"/>
                <a:ea typeface="Arial"/>
              </a:rPr>
              <a:t>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ZoneTexte 18"/>
          <p:cNvSpPr/>
          <p:nvPr/>
        </p:nvSpPr>
        <p:spPr>
          <a:xfrm>
            <a:off x="7619760" y="1026000"/>
            <a:ext cx="28389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Plot of daily data for 2 years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ZoneTexte 19"/>
          <p:cNvSpPr/>
          <p:nvPr/>
        </p:nvSpPr>
        <p:spPr>
          <a:xfrm>
            <a:off x="303120" y="3741120"/>
            <a:ext cx="4297680" cy="98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Data fluctuates a lot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Arial"/>
              </a:rPr>
              <a:t>Summer season seems to be when the variables are the highest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hème Office">
  <a:themeElements>
    <a:clrScheme name="ISAE-SUPAERO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dd1f19"/>
      </a:accent1>
      <a:accent2>
        <a:srgbClr val="a1141b"/>
      </a:accent2>
      <a:accent3>
        <a:srgbClr val="00b0e6"/>
      </a:accent3>
      <a:accent4>
        <a:srgbClr val="122271"/>
      </a:accent4>
      <a:accent5>
        <a:srgbClr val="96be0f"/>
      </a:accent5>
      <a:accent6>
        <a:srgbClr val="328926"/>
      </a:accent6>
      <a:hlink>
        <a:srgbClr val="f9bb01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Thème Office">
  <a:themeElements>
    <a:clrScheme name="ISAE-SUPAERO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dd1f19"/>
      </a:accent1>
      <a:accent2>
        <a:srgbClr val="a1141b"/>
      </a:accent2>
      <a:accent3>
        <a:srgbClr val="00b0e6"/>
      </a:accent3>
      <a:accent4>
        <a:srgbClr val="122271"/>
      </a:accent4>
      <a:accent5>
        <a:srgbClr val="96be0f"/>
      </a:accent5>
      <a:accent6>
        <a:srgbClr val="328926"/>
      </a:accent6>
      <a:hlink>
        <a:srgbClr val="f9bb01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Thème Office">
  <a:themeElements>
    <a:clrScheme name="ISAE-SUPAERO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dd1f19"/>
      </a:accent1>
      <a:accent2>
        <a:srgbClr val="a1141b"/>
      </a:accent2>
      <a:accent3>
        <a:srgbClr val="00b0e6"/>
      </a:accent3>
      <a:accent4>
        <a:srgbClr val="122271"/>
      </a:accent4>
      <a:accent5>
        <a:srgbClr val="96be0f"/>
      </a:accent5>
      <a:accent6>
        <a:srgbClr val="328926"/>
      </a:accent6>
      <a:hlink>
        <a:srgbClr val="f9bb01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Thème Office">
  <a:themeElements>
    <a:clrScheme name="ISAE-SUPAERO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dd1f19"/>
      </a:accent1>
      <a:accent2>
        <a:srgbClr val="a1141b"/>
      </a:accent2>
      <a:accent3>
        <a:srgbClr val="00b0e6"/>
      </a:accent3>
      <a:accent4>
        <a:srgbClr val="122271"/>
      </a:accent4>
      <a:accent5>
        <a:srgbClr val="96be0f"/>
      </a:accent5>
      <a:accent6>
        <a:srgbClr val="328926"/>
      </a:accent6>
      <a:hlink>
        <a:srgbClr val="f9bb01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Thème Office">
  <a:themeElements>
    <a:clrScheme name="ISAE-SUPAERO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dd1f19"/>
      </a:accent1>
      <a:accent2>
        <a:srgbClr val="a1141b"/>
      </a:accent2>
      <a:accent3>
        <a:srgbClr val="00b0e6"/>
      </a:accent3>
      <a:accent4>
        <a:srgbClr val="122271"/>
      </a:accent4>
      <a:accent5>
        <a:srgbClr val="96be0f"/>
      </a:accent5>
      <a:accent6>
        <a:srgbClr val="328926"/>
      </a:accent6>
      <a:hlink>
        <a:srgbClr val="f9bb01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effff"/>
      </a:lt2>
      <a:accent1>
        <a:srgbClr val="dd1f19"/>
      </a:accent1>
      <a:accent2>
        <a:srgbClr val="a1141b"/>
      </a:accent2>
      <a:accent3>
        <a:srgbClr val="00b0e6"/>
      </a:accent3>
      <a:accent4>
        <a:srgbClr val="122271"/>
      </a:accent4>
      <a:accent5>
        <a:srgbClr val="96be0f"/>
      </a:accent5>
      <a:accent6>
        <a:srgbClr val="328926"/>
      </a:accent6>
      <a:hlink>
        <a:srgbClr val="f9bb01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156370</TotalTime>
  <Application>LibreOffice/7.4.5.1$Linux_X86_64 LibreOffice_project/40$Build-1</Application>
  <AppVersion>15.0000</AppVersion>
  <Words>3014</Words>
  <Paragraphs>710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Alexandra PRAX-HUART</dc:creator>
  <dc:description/>
  <dc:language>fr-FR</dc:language>
  <cp:lastModifiedBy>Salles Suzanne</cp:lastModifiedBy>
  <cp:lastPrinted>2022-03-28T21:22:43Z</cp:lastPrinted>
  <dcterms:modified xsi:type="dcterms:W3CDTF">2023-06-23T13:23:57Z</dcterms:modified>
  <cp:revision>204</cp:revision>
  <dc:subject/>
  <dc:title>Réunion de service SI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24</vt:i4>
  </property>
  <property fmtid="{D5CDD505-2E9C-101B-9397-08002B2CF9AE}" pid="3" name="PresentationFormat">
    <vt:lpwstr>Grand écran</vt:lpwstr>
  </property>
  <property fmtid="{D5CDD505-2E9C-101B-9397-08002B2CF9AE}" pid="4" name="Slides">
    <vt:i4>43</vt:i4>
  </property>
</Properties>
</file>